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66" r:id="rId2"/>
    <p:sldId id="257" r:id="rId3"/>
    <p:sldId id="259" r:id="rId4"/>
    <p:sldId id="258" r:id="rId5"/>
    <p:sldId id="260" r:id="rId6"/>
    <p:sldId id="261" r:id="rId7"/>
    <p:sldId id="263" r:id="rId8"/>
    <p:sldId id="268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D7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6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7529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326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20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929604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0418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2082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673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5428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5937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46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7427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352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606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017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82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376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615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7A9C206D-13B1-4353-91E2-E5DA05644C87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8005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FBABFEA0-5FD8-419E-BA46-E54CBDBA4A8E}"/>
              </a:ext>
            </a:extLst>
          </p:cNvPr>
          <p:cNvSpPr txBox="1">
            <a:spLocks noGrp="1"/>
          </p:cNvSpPr>
          <p:nvPr/>
        </p:nvSpPr>
        <p:spPr>
          <a:xfrm>
            <a:off x="1958086" y="225098"/>
            <a:ext cx="8275828" cy="3531351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FFFF00"/>
                </a:solidFill>
                <a:latin typeface="Algerian" pitchFamily="82" charset="0"/>
              </a:rPr>
              <a:t>HVHP Institute of Post Graduate Studies</a:t>
            </a:r>
            <a:br>
              <a:rPr lang="en-US" sz="3200" dirty="0">
                <a:solidFill>
                  <a:srgbClr val="FFFF00"/>
                </a:solidFill>
                <a:latin typeface="Algerian" pitchFamily="82" charset="0"/>
              </a:rPr>
            </a:br>
            <a:r>
              <a:rPr lang="en-US" sz="3200" dirty="0">
                <a:solidFill>
                  <a:srgbClr val="FFFF00"/>
                </a:solidFill>
                <a:latin typeface="Algerian" pitchFamily="82" charset="0"/>
              </a:rPr>
              <a:t> and Research, Kadi</a:t>
            </a:r>
            <a:br>
              <a:rPr lang="en-US" sz="4400" dirty="0">
                <a:solidFill>
                  <a:srgbClr val="FFFF00"/>
                </a:solidFill>
                <a:latin typeface="Algerian" pitchFamily="82" charset="0"/>
              </a:rPr>
            </a:br>
            <a:r>
              <a:rPr lang="en-US" sz="1800" dirty="0">
                <a:solidFill>
                  <a:srgbClr val="FFFF00"/>
                </a:solidFill>
                <a:latin typeface="Algerian" pitchFamily="82" charset="0"/>
              </a:rPr>
              <a:t>(A Constituent Institute of Kadi Sarva Vishwavidyalaya, Gandhinagar)</a:t>
            </a:r>
          </a:p>
          <a:p>
            <a:pPr algn="ctr"/>
            <a:endParaRPr lang="en-US" sz="1800" dirty="0">
              <a:solidFill>
                <a:srgbClr val="FFFF00"/>
              </a:solidFill>
              <a:latin typeface="Algerian" pitchFamily="82" charset="0"/>
            </a:endParaRPr>
          </a:p>
          <a:p>
            <a:pPr algn="ctr"/>
            <a:endParaRPr lang="en-US" sz="1800" dirty="0">
              <a:solidFill>
                <a:srgbClr val="FFFF00"/>
              </a:solidFill>
              <a:latin typeface="Algerian" pitchFamily="82" charset="0"/>
            </a:endParaRPr>
          </a:p>
          <a:p>
            <a:pPr algn="ctr"/>
            <a:endParaRPr lang="en-US" sz="1800" dirty="0">
              <a:solidFill>
                <a:srgbClr val="FFFF00"/>
              </a:solidFill>
              <a:latin typeface="Algerian" pitchFamily="82" charset="0"/>
            </a:endParaRPr>
          </a:p>
          <a:p>
            <a:pPr algn="ctr"/>
            <a:endParaRPr lang="en-US" sz="1800" dirty="0">
              <a:solidFill>
                <a:srgbClr val="FFFF00"/>
              </a:solidFill>
              <a:latin typeface="Algerian" pitchFamily="82" charset="0"/>
            </a:endParaRPr>
          </a:p>
          <a:p>
            <a:pPr algn="ctr"/>
            <a:endParaRPr lang="en-US" sz="1800" dirty="0">
              <a:solidFill>
                <a:srgbClr val="FFFF00"/>
              </a:solidFill>
              <a:latin typeface="Algerian" pitchFamily="82" charset="0"/>
            </a:endParaRPr>
          </a:p>
          <a:p>
            <a:pPr algn="ctr"/>
            <a:r>
              <a:rPr lang="en-US" sz="3200" dirty="0">
                <a:latin typeface="Algerian" pitchFamily="82" charset="0"/>
              </a:rPr>
              <a:t>Mr. </a:t>
            </a:r>
            <a:r>
              <a:rPr lang="en-US" sz="3200" dirty="0" err="1">
                <a:latin typeface="Algerian" pitchFamily="82" charset="0"/>
              </a:rPr>
              <a:t>ViralKUMAR</a:t>
            </a:r>
            <a:r>
              <a:rPr lang="en-US" sz="3200" dirty="0">
                <a:latin typeface="Algerian" pitchFamily="82" charset="0"/>
              </a:rPr>
              <a:t> A. Patel</a:t>
            </a:r>
            <a:endParaRPr sz="3200" dirty="0">
              <a:latin typeface="Algerian" pitchFamily="8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ACDBB3-D669-4EB5-AD9D-C9B988CE1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21" y="28933"/>
            <a:ext cx="1905000" cy="1564821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096C7D-9E4A-4259-8BC2-380717387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77515" y="13283"/>
            <a:ext cx="2209800" cy="1763346"/>
          </a:xfrm>
          <a:prstGeom prst="rect">
            <a:avLst/>
          </a:prstGeom>
          <a:noFill/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57B3DB87-0A7F-40A6-8CF8-0DD4C4013CB1}"/>
              </a:ext>
            </a:extLst>
          </p:cNvPr>
          <p:cNvSpPr txBox="1"/>
          <p:nvPr/>
        </p:nvSpPr>
        <p:spPr>
          <a:xfrm>
            <a:off x="2232914" y="4377988"/>
            <a:ext cx="8001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Dienone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</a:rPr>
              <a:t> Phenol </a:t>
            </a:r>
          </a:p>
          <a:p>
            <a:pPr algn="ctr"/>
            <a:r>
              <a:rPr lang="en-US" sz="4400" b="1" i="0" dirty="0">
                <a:effectLst/>
                <a:latin typeface="Algerian" panose="04020705040A02060702" pitchFamily="82" charset="0"/>
              </a:rPr>
              <a:t>Rearrangement</a:t>
            </a:r>
            <a:r>
              <a:rPr lang="en-US" sz="4400" b="0" i="0" dirty="0">
                <a:effectLst/>
                <a:latin typeface="Algerian" panose="04020705040A02060702" pitchFamily="82" charset="0"/>
              </a:rPr>
              <a:t> </a:t>
            </a:r>
            <a:r>
              <a:rPr lang="en-US" sz="4400" b="1" i="0" dirty="0">
                <a:effectLst/>
                <a:latin typeface="Algerian" panose="04020705040A02060702" pitchFamily="82" charset="0"/>
              </a:rPr>
              <a:t>reaction</a:t>
            </a:r>
            <a:endParaRPr lang="en-US" sz="4400" b="1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09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C929DD-FDF8-4392-A9E6-BC3A16B63D1A}"/>
              </a:ext>
            </a:extLst>
          </p:cNvPr>
          <p:cNvSpPr txBox="1"/>
          <p:nvPr/>
        </p:nvSpPr>
        <p:spPr>
          <a:xfrm>
            <a:off x="840543" y="966388"/>
            <a:ext cx="7909560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40080" indent="-514350" algn="l">
              <a:spcAft>
                <a:spcPts val="600"/>
              </a:spcAft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  <a:latin typeface="Arial" panose="020B0604020202020204" pitchFamily="34" charset="0"/>
              </a:rPr>
              <a:t>Hofmann rearrangement</a:t>
            </a: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  <a:latin typeface="Arial" panose="020B0604020202020204" pitchFamily="34" charset="0"/>
              </a:rPr>
              <a:t>Beckmann rearrangement</a:t>
            </a: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strike="noStrike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Benzilic</a:t>
            </a:r>
            <a:r>
              <a:rPr lang="en-US" sz="2800" b="1" i="0" strike="noStrike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acid rearrangement</a:t>
            </a:r>
            <a:endParaRPr lang="en-US" sz="2800" b="1" i="0" dirty="0">
              <a:solidFill>
                <a:srgbClr val="00B0F0"/>
              </a:solidFill>
              <a:effectLst/>
              <a:latin typeface="Arial" panose="020B0604020202020204" pitchFamily="34" charset="0"/>
            </a:endParaRP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  <a:latin typeface="Arial" panose="020B0604020202020204" pitchFamily="34" charset="0"/>
              </a:rPr>
              <a:t>Claisen rearrangement</a:t>
            </a: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  <a:latin typeface="Arial" panose="020B0604020202020204" pitchFamily="34" charset="0"/>
              </a:rPr>
              <a:t>Fries rearrangement</a:t>
            </a: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Di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</a:rPr>
              <a:t>enone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 Phenol rearrangement</a:t>
            </a:r>
            <a:endParaRPr lang="en-US" sz="2800" b="1" i="0" dirty="0"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strike="noStrike" dirty="0">
                <a:effectLst/>
                <a:latin typeface="Arial" panose="020B0604020202020204" pitchFamily="34" charset="0"/>
              </a:rPr>
              <a:t>Wagner–</a:t>
            </a:r>
            <a:r>
              <a:rPr lang="en-US" sz="2800" b="1" i="0" strike="noStrike" dirty="0" err="1">
                <a:effectLst/>
                <a:latin typeface="Arial" panose="020B0604020202020204" pitchFamily="34" charset="0"/>
              </a:rPr>
              <a:t>Meerwein</a:t>
            </a:r>
            <a:r>
              <a:rPr lang="en-US" sz="2800" b="1" i="0" strike="noStrike" dirty="0">
                <a:effectLst/>
                <a:latin typeface="Arial" panose="020B0604020202020204" pitchFamily="34" charset="0"/>
              </a:rPr>
              <a:t> rearrangement</a:t>
            </a:r>
            <a:endParaRPr lang="en-US" sz="2800" b="1" i="0" dirty="0">
              <a:effectLst/>
              <a:latin typeface="Arial" panose="020B0604020202020204" pitchFamily="34" charset="0"/>
            </a:endParaRP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dirty="0" err="1">
                <a:effectLst/>
                <a:latin typeface="Arial" panose="020B0604020202020204" pitchFamily="34" charset="0"/>
              </a:rPr>
              <a:t>Curtius</a:t>
            </a:r>
            <a:r>
              <a:rPr lang="en-US" sz="2800" b="1" i="0" dirty="0">
                <a:effectLst/>
                <a:latin typeface="Arial" panose="020B0604020202020204" pitchFamily="34" charset="0"/>
              </a:rPr>
              <a:t> rearrangement</a:t>
            </a: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dirty="0">
                <a:effectLst/>
                <a:latin typeface="Arial" panose="020B0604020202020204" pitchFamily="34" charset="0"/>
              </a:rPr>
              <a:t>Schmidt reaction</a:t>
            </a: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strike="noStrike" dirty="0" err="1">
                <a:effectLst/>
                <a:latin typeface="Arial" panose="020B0604020202020204" pitchFamily="34" charset="0"/>
              </a:rPr>
              <a:t>Favorskii</a:t>
            </a:r>
            <a:r>
              <a:rPr lang="en-US" sz="2800" b="1" i="0" strike="noStrike" dirty="0">
                <a:effectLst/>
                <a:latin typeface="Arial" panose="020B0604020202020204" pitchFamily="34" charset="0"/>
              </a:rPr>
              <a:t> rearrangement</a:t>
            </a:r>
            <a:endParaRPr lang="en-US" sz="2800" b="1" i="0" dirty="0"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1CE500-002E-41F9-B3D8-E38C0FC54B07}"/>
              </a:ext>
            </a:extLst>
          </p:cNvPr>
          <p:cNvSpPr txBox="1"/>
          <p:nvPr/>
        </p:nvSpPr>
        <p:spPr>
          <a:xfrm>
            <a:off x="518160" y="0"/>
            <a:ext cx="111556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u="sng" dirty="0"/>
              <a:t>Types of rearrangement reaction</a:t>
            </a:r>
          </a:p>
        </p:txBody>
      </p:sp>
    </p:spTree>
    <p:extLst>
      <p:ext uri="{BB962C8B-B14F-4D97-AF65-F5344CB8AC3E}">
        <p14:creationId xmlns:p14="http://schemas.microsoft.com/office/powerpoint/2010/main" val="3192516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BB31DF-B403-4A4C-A992-CE5D681682E1}"/>
              </a:ext>
            </a:extLst>
          </p:cNvPr>
          <p:cNvSpPr txBox="1"/>
          <p:nvPr/>
        </p:nvSpPr>
        <p:spPr>
          <a:xfrm>
            <a:off x="1153551" y="618978"/>
            <a:ext cx="8918917" cy="5261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>
                <a:latin typeface="Arial" panose="020B0604020202020204" pitchFamily="34" charset="0"/>
              </a:rPr>
              <a:t>Content</a:t>
            </a:r>
          </a:p>
          <a:p>
            <a:endParaRPr lang="en-US" dirty="0"/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3600" b="1" dirty="0"/>
              <a:t>Introduction</a:t>
            </a: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3600" b="1" dirty="0"/>
              <a:t>General Reaction, </a:t>
            </a: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3600" b="1" dirty="0"/>
              <a:t>Mechanism </a:t>
            </a: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3600" b="1" dirty="0"/>
              <a:t>Applications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13997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81C6FF1-92E0-4538-9AFC-BB3F3EA7AB8D}"/>
              </a:ext>
            </a:extLst>
          </p:cNvPr>
          <p:cNvSpPr txBox="1"/>
          <p:nvPr/>
        </p:nvSpPr>
        <p:spPr>
          <a:xfrm>
            <a:off x="201637" y="0"/>
            <a:ext cx="117887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68680" indent="-742950">
              <a:spcAft>
                <a:spcPts val="600"/>
              </a:spcAft>
              <a:buFont typeface="+mj-lt"/>
              <a:buAutoNum type="arabicPeriod" startAt="6"/>
            </a:pPr>
            <a:r>
              <a:rPr lang="en-US" sz="40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Di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enone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Phenol rearrangement</a:t>
            </a:r>
            <a:endParaRPr lang="en-US" sz="4000" b="1" i="0" dirty="0"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3E76B3-F5D8-401B-89AE-81AADA3A7F82}"/>
              </a:ext>
            </a:extLst>
          </p:cNvPr>
          <p:cNvSpPr txBox="1"/>
          <p:nvPr/>
        </p:nvSpPr>
        <p:spPr>
          <a:xfrm>
            <a:off x="0" y="721953"/>
            <a:ext cx="9692640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2400" b="1" dirty="0">
                <a:latin typeface="+mj-lt"/>
              </a:rPr>
              <a:t>Karl Friedrich von Auwers (September 16, 1863 – May 3, 1939)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latin typeface="+mj-lt"/>
              </a:rPr>
              <a:t>Karl Waldemar Ziegler (November 26, 1898 – August 12, 1973)</a:t>
            </a:r>
            <a:endParaRPr lang="en-US" sz="32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B0C516-3D74-48C7-8A60-994C30778913}"/>
              </a:ext>
            </a:extLst>
          </p:cNvPr>
          <p:cNvSpPr txBox="1"/>
          <p:nvPr/>
        </p:nvSpPr>
        <p:spPr>
          <a:xfrm>
            <a:off x="0" y="5766715"/>
            <a:ext cx="29073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Karl Friedrich von Auwers</a:t>
            </a:r>
            <a:endParaRPr lang="en-US" sz="3200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27C8BE-33E9-4813-8084-6F360A3460C6}"/>
              </a:ext>
            </a:extLst>
          </p:cNvPr>
          <p:cNvSpPr txBox="1"/>
          <p:nvPr/>
        </p:nvSpPr>
        <p:spPr>
          <a:xfrm>
            <a:off x="5872013" y="1886345"/>
            <a:ext cx="631998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500" b="1" dirty="0">
                <a:latin typeface="+mj-lt"/>
                <a:cs typeface="Times New Roman" panose="02020603050405020304" pitchFamily="18" charset="0"/>
              </a:rPr>
              <a:t>He was a German chemist </a:t>
            </a:r>
          </a:p>
          <a:p>
            <a:pPr algn="just"/>
            <a:endParaRPr lang="en-US" sz="2500" b="1" dirty="0">
              <a:latin typeface="+mj-lt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500" b="1" dirty="0">
                <a:latin typeface="+mj-lt"/>
                <a:cs typeface="Times New Roman" panose="02020603050405020304" pitchFamily="18" charset="0"/>
              </a:rPr>
              <a:t>The </a:t>
            </a:r>
            <a:r>
              <a:rPr lang="en-US" sz="2500" b="1" dirty="0" err="1">
                <a:latin typeface="+mj-lt"/>
                <a:cs typeface="Times New Roman" panose="02020603050405020304" pitchFamily="18" charset="0"/>
              </a:rPr>
              <a:t>dienone</a:t>
            </a:r>
            <a:r>
              <a:rPr lang="en-US" sz="2500" b="1" dirty="0">
                <a:latin typeface="+mj-lt"/>
                <a:cs typeface="Times New Roman" panose="02020603050405020304" pitchFamily="18" charset="0"/>
              </a:rPr>
              <a:t>-phenol rearrangement is a reaction in organic chemistry first reported in 1921 by Auwers and Ziegler.</a:t>
            </a:r>
          </a:p>
          <a:p>
            <a:pPr algn="just"/>
            <a:endParaRPr lang="en-US" sz="2500" b="1" dirty="0">
              <a:latin typeface="+mj-lt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500" b="1" dirty="0">
                <a:latin typeface="+mj-lt"/>
                <a:cs typeface="Times New Roman" panose="02020603050405020304" pitchFamily="18" charset="0"/>
              </a:rPr>
              <a:t>Karl Waldemar Ziegler won the Nobel Prize in Chemistry in 1963,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60934D2-253B-4EBD-9CE9-E7CDB11BE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0860"/>
            <a:ext cx="2799470" cy="3689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98966AB-B779-456C-ACAE-189305FE3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777" y="1886345"/>
            <a:ext cx="2667000" cy="3689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C3F6F66-B770-439E-B212-EA3428B2D74F}"/>
              </a:ext>
            </a:extLst>
          </p:cNvPr>
          <p:cNvSpPr txBox="1"/>
          <p:nvPr/>
        </p:nvSpPr>
        <p:spPr>
          <a:xfrm>
            <a:off x="2872777" y="5766715"/>
            <a:ext cx="29073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Karl Waldemar Ziegler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5004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78FE421-C100-4D85-A2C3-E3BB31889AEA}"/>
              </a:ext>
            </a:extLst>
          </p:cNvPr>
          <p:cNvSpPr txBox="1"/>
          <p:nvPr/>
        </p:nvSpPr>
        <p:spPr>
          <a:xfrm>
            <a:off x="0" y="825927"/>
            <a:ext cx="12192000" cy="1135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 err="1">
                <a:latin typeface="+mj-lt"/>
              </a:rPr>
              <a:t>Dienone</a:t>
            </a:r>
            <a:r>
              <a:rPr lang="en-US" sz="2400" b="1" dirty="0">
                <a:latin typeface="+mj-lt"/>
              </a:rPr>
              <a:t>-phenol rearrangement is 4,4-disubstituted </a:t>
            </a:r>
            <a:r>
              <a:rPr lang="en-US" sz="2400" b="1" dirty="0" err="1">
                <a:latin typeface="+mj-lt"/>
              </a:rPr>
              <a:t>cyclohexadienone</a:t>
            </a:r>
            <a:r>
              <a:rPr lang="en-US" sz="2400" b="1" dirty="0">
                <a:latin typeface="+mj-lt"/>
              </a:rPr>
              <a:t> converting into a stable 3,4-disubstituted phenol in presence of acid.</a:t>
            </a:r>
            <a:endParaRPr lang="en-US" sz="2800" b="1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F8D29E-3005-47A4-B628-4B5CE8435BEC}"/>
              </a:ext>
            </a:extLst>
          </p:cNvPr>
          <p:cNvSpPr txBox="1"/>
          <p:nvPr/>
        </p:nvSpPr>
        <p:spPr>
          <a:xfrm>
            <a:off x="309489" y="-259174"/>
            <a:ext cx="6253088" cy="1151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4000" b="1" u="sng">
                <a:solidFill>
                  <a:srgbClr val="FFFF00"/>
                </a:solidFill>
              </a:rPr>
              <a:t>General Reaction</a:t>
            </a:r>
            <a:endParaRPr lang="en-US" sz="4000" b="1" u="sng" dirty="0">
              <a:solidFill>
                <a:srgbClr val="FFFF00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90E2C94-3263-44E6-8EE5-E00E6B97E1EA}"/>
              </a:ext>
            </a:extLst>
          </p:cNvPr>
          <p:cNvCxnSpPr>
            <a:cxnSpLocks/>
          </p:cNvCxnSpPr>
          <p:nvPr/>
        </p:nvCxnSpPr>
        <p:spPr>
          <a:xfrm>
            <a:off x="5026855" y="3119490"/>
            <a:ext cx="257438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588D59D-424C-4A4D-80E5-A7EC78CE7C1A}"/>
              </a:ext>
            </a:extLst>
          </p:cNvPr>
          <p:cNvSpPr txBox="1"/>
          <p:nvPr/>
        </p:nvSpPr>
        <p:spPr>
          <a:xfrm>
            <a:off x="1" y="2734769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											    presence of acid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000" b="1" dirty="0"/>
              <a:t>4,4-disubstituted </a:t>
            </a:r>
            <a:r>
              <a:rPr lang="en-US" sz="2000" b="1" dirty="0" err="1"/>
              <a:t>cyclohexadienone</a:t>
            </a:r>
            <a:r>
              <a:rPr lang="en-US" sz="2000" b="1" dirty="0"/>
              <a:t>                 </a:t>
            </a:r>
            <a:r>
              <a:rPr lang="en-US" sz="2400" b="1" dirty="0"/>
              <a:t>converts to               </a:t>
            </a:r>
            <a:r>
              <a:rPr lang="en-US" sz="2000" b="1" dirty="0"/>
              <a:t>3,4‐disubstituted phenol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8249FF3-0DC6-4063-9A9B-0E9A5A6C0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03816"/>
            <a:ext cx="8159262" cy="2754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15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8EFEBB9-5183-4F27-9703-B1FE23F741B5}"/>
              </a:ext>
            </a:extLst>
          </p:cNvPr>
          <p:cNvSpPr txBox="1"/>
          <p:nvPr/>
        </p:nvSpPr>
        <p:spPr>
          <a:xfrm>
            <a:off x="130127" y="-461772"/>
            <a:ext cx="6168682" cy="1151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4000" b="1" u="sng" dirty="0">
                <a:solidFill>
                  <a:srgbClr val="FFFF00"/>
                </a:solidFill>
              </a:rPr>
              <a:t>Mechanism</a:t>
            </a:r>
            <a:r>
              <a:rPr lang="en-US" sz="1800" b="1" u="sng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C3B7AA-4C12-4F3C-A96A-2202645E1654}"/>
              </a:ext>
            </a:extLst>
          </p:cNvPr>
          <p:cNvSpPr txBox="1"/>
          <p:nvPr/>
        </p:nvSpPr>
        <p:spPr>
          <a:xfrm>
            <a:off x="165296" y="689312"/>
            <a:ext cx="1202670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effectLst/>
                <a:latin typeface="+mj-lt"/>
              </a:rPr>
              <a:t>The reaction mechanism of 4,4-disubstituted </a:t>
            </a:r>
            <a:r>
              <a:rPr lang="en-US" sz="2800" b="1" i="0" dirty="0" err="1">
                <a:effectLst/>
                <a:latin typeface="+mj-lt"/>
              </a:rPr>
              <a:t>cyclohexadienones</a:t>
            </a:r>
            <a:r>
              <a:rPr lang="en-US" sz="2800" b="1" i="0" dirty="0">
                <a:effectLst/>
                <a:latin typeface="+mj-lt"/>
              </a:rPr>
              <a:t> to 3,4-disubstituted phenol is illustrated here</a:t>
            </a:r>
            <a:endParaRPr lang="en-US" sz="2800" b="1" dirty="0">
              <a:latin typeface="+mj-lt"/>
            </a:endParaRPr>
          </a:p>
        </p:txBody>
      </p:sp>
      <p:pic>
        <p:nvPicPr>
          <p:cNvPr id="2050" name="Picture 2" descr="Proposed Reaction mechanism of dienone-phenol Rearrangement">
            <a:extLst>
              <a:ext uri="{FF2B5EF4-FFF2-40B4-BE49-F238E27FC236}">
                <a16:creationId xmlns:a16="http://schemas.microsoft.com/office/drawing/2014/main" id="{148D1493-B430-4518-A15C-7FAE6FB9F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3" y="1985303"/>
            <a:ext cx="12061873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20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FB8E940-CDBD-4F20-8560-3B5B05F01C44}"/>
              </a:ext>
            </a:extLst>
          </p:cNvPr>
          <p:cNvSpPr txBox="1"/>
          <p:nvPr/>
        </p:nvSpPr>
        <p:spPr>
          <a:xfrm>
            <a:off x="618978" y="167602"/>
            <a:ext cx="100502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4000" b="1" i="0" u="sng" dirty="0">
                <a:solidFill>
                  <a:srgbClr val="FFFF00"/>
                </a:solidFill>
                <a:effectLst/>
              </a:rPr>
              <a:t>Applications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FFBE6C-089E-40D8-AB06-DB89FDFD3098}"/>
              </a:ext>
            </a:extLst>
          </p:cNvPr>
          <p:cNvSpPr txBox="1"/>
          <p:nvPr/>
        </p:nvSpPr>
        <p:spPr>
          <a:xfrm>
            <a:off x="0" y="875488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+mj-lt"/>
              </a:rPr>
              <a:t>A particularly useful example of </a:t>
            </a:r>
            <a:r>
              <a:rPr lang="en-US" sz="2400" b="1" dirty="0" err="1">
                <a:latin typeface="+mj-lt"/>
              </a:rPr>
              <a:t>dienone</a:t>
            </a:r>
            <a:r>
              <a:rPr lang="en-US" sz="2400" b="1" dirty="0">
                <a:latin typeface="+mj-lt"/>
              </a:rPr>
              <a:t>-phenol rearrangement can be found in the syntheses of steroidal compound as shown below.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A38280-1242-441A-9728-22E315879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94870"/>
            <a:ext cx="10522634" cy="24676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7101CE-C948-4CE3-9939-A4E705B3A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62512"/>
            <a:ext cx="10522634" cy="259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4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A9203F-7F1C-4E5E-BDE8-D3F4BEB89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946"/>
            <a:ext cx="10213145" cy="31240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ABA33C9-823A-409C-8962-7ED7DEAC6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28998"/>
            <a:ext cx="10213145" cy="325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510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DDC412-BF1C-4CED-9D28-77A0F5808DDF}"/>
              </a:ext>
            </a:extLst>
          </p:cNvPr>
          <p:cNvSpPr txBox="1"/>
          <p:nvPr/>
        </p:nvSpPr>
        <p:spPr>
          <a:xfrm>
            <a:off x="854611" y="168702"/>
            <a:ext cx="11032589" cy="3744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buClr>
                <a:srgbClr val="EFAC00"/>
              </a:buClr>
              <a:buSzPct val="79687"/>
              <a:tabLst>
                <a:tab pos="332105" algn="l"/>
                <a:tab pos="332740" algn="l"/>
              </a:tabLst>
            </a:pPr>
            <a:r>
              <a:rPr lang="en-US" sz="4000" b="1" u="sng" dirty="0">
                <a:cs typeface="Corbel"/>
              </a:rPr>
              <a:t>Credits</a:t>
            </a:r>
          </a:p>
          <a:p>
            <a:pPr marL="332740" indent="-320040">
              <a:lnSpc>
                <a:spcPct val="100000"/>
              </a:lnSpc>
              <a:spcBef>
                <a:spcPts val="105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32105" algn="l"/>
                <a:tab pos="332740" algn="l"/>
              </a:tabLst>
            </a:pPr>
            <a:endParaRPr lang="en-US" dirty="0">
              <a:latin typeface="Corbel"/>
              <a:cs typeface="Corbel"/>
            </a:endParaRPr>
          </a:p>
          <a:p>
            <a:pPr marL="332740" indent="-320040">
              <a:lnSpc>
                <a:spcPct val="100000"/>
              </a:lnSpc>
              <a:spcBef>
                <a:spcPts val="105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32105" algn="l"/>
                <a:tab pos="332740" algn="l"/>
              </a:tabLst>
            </a:pPr>
            <a:endParaRPr lang="en-US" dirty="0">
              <a:latin typeface="Corbel"/>
              <a:cs typeface="Corbel"/>
            </a:endParaRPr>
          </a:p>
          <a:p>
            <a:pPr marL="332740" indent="-320040">
              <a:lnSpc>
                <a:spcPct val="100000"/>
              </a:lnSpc>
              <a:spcBef>
                <a:spcPts val="105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32105" algn="l"/>
                <a:tab pos="332740" algn="l"/>
              </a:tabLst>
            </a:pPr>
            <a:endParaRPr lang="en-US" dirty="0">
              <a:latin typeface="Corbel"/>
              <a:cs typeface="Corbel"/>
            </a:endParaRPr>
          </a:p>
          <a:p>
            <a:pPr marL="469900" indent="-457200">
              <a:lnSpc>
                <a:spcPct val="100000"/>
              </a:lnSpc>
              <a:spcBef>
                <a:spcPts val="105"/>
              </a:spcBef>
              <a:buClr>
                <a:srgbClr val="EFAC00"/>
              </a:buClr>
              <a:buSzPct val="79687"/>
              <a:buFont typeface="Wingdings" panose="05000000000000000000" pitchFamily="2" charset="2"/>
              <a:buChar char="Ø"/>
              <a:tabLst>
                <a:tab pos="332105" algn="l"/>
                <a:tab pos="332740" algn="l"/>
              </a:tabLst>
            </a:pPr>
            <a:r>
              <a:rPr lang="en-US" sz="3500" b="1" dirty="0">
                <a:cs typeface="Corbel"/>
              </a:rPr>
              <a:t>Wikipedia.org</a:t>
            </a:r>
          </a:p>
          <a:p>
            <a:pPr marL="469900" indent="-457200">
              <a:lnSpc>
                <a:spcPct val="100000"/>
              </a:lnSpc>
              <a:buClr>
                <a:srgbClr val="EFAC00"/>
              </a:buClr>
              <a:buSzPct val="79687"/>
              <a:buFont typeface="Wingdings" panose="05000000000000000000" pitchFamily="2" charset="2"/>
              <a:buChar char="Ø"/>
              <a:tabLst>
                <a:tab pos="332105" algn="l"/>
                <a:tab pos="332740" algn="l"/>
              </a:tabLst>
            </a:pPr>
            <a:r>
              <a:rPr lang="en-US" sz="3500" b="1" dirty="0">
                <a:cs typeface="Corbel"/>
              </a:rPr>
              <a:t>organic reaction mechanisms v k Ahluwalia</a:t>
            </a:r>
            <a:r>
              <a:rPr lang="en-US" sz="3500" b="1" spc="-5" dirty="0">
                <a:cs typeface="Corbel"/>
              </a:rPr>
              <a:t> (Book)</a:t>
            </a:r>
          </a:p>
          <a:p>
            <a:pPr marL="469900" indent="-457200">
              <a:lnSpc>
                <a:spcPct val="100000"/>
              </a:lnSpc>
              <a:buClr>
                <a:srgbClr val="EFAC00"/>
              </a:buClr>
              <a:buSzPct val="79687"/>
              <a:buFont typeface="Wingdings" panose="05000000000000000000" pitchFamily="2" charset="2"/>
              <a:buChar char="Ø"/>
              <a:tabLst>
                <a:tab pos="332105" algn="l"/>
                <a:tab pos="332740" algn="l"/>
              </a:tabLst>
            </a:pPr>
            <a:r>
              <a:rPr lang="en-US" sz="3500" b="1" spc="-15" dirty="0">
                <a:cs typeface="Corbel"/>
              </a:rPr>
              <a:t>chemistry.about.com</a:t>
            </a:r>
            <a:endParaRPr lang="en-US" sz="3500" b="1" dirty="0">
              <a:cs typeface="Corbel"/>
            </a:endParaRPr>
          </a:p>
          <a:p>
            <a:pPr marL="469900" indent="-457200">
              <a:lnSpc>
                <a:spcPct val="100000"/>
              </a:lnSpc>
              <a:buClr>
                <a:srgbClr val="EFAC00"/>
              </a:buClr>
              <a:buSzPct val="79687"/>
              <a:buFont typeface="Wingdings" panose="05000000000000000000" pitchFamily="2" charset="2"/>
              <a:buChar char="Ø"/>
              <a:tabLst>
                <a:tab pos="332105" algn="l"/>
                <a:tab pos="332740" algn="l"/>
              </a:tabLst>
            </a:pPr>
            <a:r>
              <a:rPr lang="en-US" sz="3500" b="1" spc="-5" dirty="0">
                <a:cs typeface="Corbel"/>
              </a:rPr>
              <a:t>chem4kids.com</a:t>
            </a:r>
          </a:p>
        </p:txBody>
      </p:sp>
    </p:spTree>
    <p:extLst>
      <p:ext uri="{BB962C8B-B14F-4D97-AF65-F5344CB8AC3E}">
        <p14:creationId xmlns:p14="http://schemas.microsoft.com/office/powerpoint/2010/main" val="32459813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2756</TotalTime>
  <Words>239</Words>
  <Application>Microsoft Office PowerPoint</Application>
  <PresentationFormat>Widescreen</PresentationFormat>
  <Paragraphs>52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Algerian</vt:lpstr>
      <vt:lpstr>Arial</vt:lpstr>
      <vt:lpstr>Calisto MT</vt:lpstr>
      <vt:lpstr>Corbel</vt:lpstr>
      <vt:lpstr>Wingdings</vt:lpstr>
      <vt:lpstr>Wingdings 2</vt:lpstr>
      <vt:lpstr>Slate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Rearrangement reaction </dc:title>
  <dc:creator>Ronak Patel</dc:creator>
  <cp:lastModifiedBy>Viral Patel</cp:lastModifiedBy>
  <cp:revision>87</cp:revision>
  <dcterms:created xsi:type="dcterms:W3CDTF">2021-06-05T09:10:59Z</dcterms:created>
  <dcterms:modified xsi:type="dcterms:W3CDTF">2021-06-20T12:18:44Z</dcterms:modified>
</cp:coreProperties>
</file>