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66" r:id="rId2"/>
    <p:sldId id="257" r:id="rId3"/>
    <p:sldId id="259" r:id="rId4"/>
    <p:sldId id="258" r:id="rId5"/>
    <p:sldId id="260" r:id="rId6"/>
    <p:sldId id="270" r:id="rId7"/>
    <p:sldId id="268" r:id="rId8"/>
    <p:sldId id="269" r:id="rId9"/>
    <p:sldId id="271" r:id="rId10"/>
    <p:sldId id="272" r:id="rId11"/>
    <p:sldId id="263" r:id="rId12"/>
    <p:sldId id="264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97" autoAdjust="0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9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54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71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2256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41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178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68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49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496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2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81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7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15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64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90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7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86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A9C206D-13B1-4353-91E2-E5DA05644C8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EF8BA81-7816-410A-B3D9-1D9F4BE76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04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BABFEA0-5FD8-419E-BA46-E54CBDBA4A8E}"/>
              </a:ext>
            </a:extLst>
          </p:cNvPr>
          <p:cNvSpPr txBox="1">
            <a:spLocks noGrp="1"/>
          </p:cNvSpPr>
          <p:nvPr/>
        </p:nvSpPr>
        <p:spPr>
          <a:xfrm>
            <a:off x="1958086" y="225098"/>
            <a:ext cx="8275828" cy="3531351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rgbClr val="FFFF00"/>
                </a:solidFill>
                <a:latin typeface="Algerian" pitchFamily="82" charset="0"/>
              </a:rPr>
              <a:t>HVHP Institute of Post Graduate Studies</a:t>
            </a:r>
            <a:br>
              <a:rPr lang="en-US" sz="3200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en-US" sz="3200" dirty="0">
                <a:solidFill>
                  <a:srgbClr val="FFFF00"/>
                </a:solidFill>
                <a:latin typeface="Algerian" pitchFamily="82" charset="0"/>
              </a:rPr>
              <a:t> and Research, Kadi</a:t>
            </a:r>
            <a:br>
              <a:rPr lang="en-US" sz="4400" dirty="0">
                <a:solidFill>
                  <a:srgbClr val="FFFF00"/>
                </a:solidFill>
                <a:latin typeface="Algerian" pitchFamily="82" charset="0"/>
              </a:rPr>
            </a:br>
            <a:r>
              <a:rPr lang="en-US" sz="1800" dirty="0">
                <a:solidFill>
                  <a:srgbClr val="FFFF00"/>
                </a:solidFill>
                <a:latin typeface="Algerian" pitchFamily="82" charset="0"/>
              </a:rPr>
              <a:t>(A Constituent Institute of Kadi Sarva Vishwavidyalaya, Gandhinagar)</a:t>
            </a: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endParaRPr lang="en-US" sz="1800" dirty="0">
              <a:solidFill>
                <a:srgbClr val="FFFF00"/>
              </a:solidFill>
              <a:latin typeface="Algerian" pitchFamily="82" charset="0"/>
            </a:endParaRPr>
          </a:p>
          <a:p>
            <a:pPr algn="ctr"/>
            <a:r>
              <a:rPr lang="en-US" sz="3200" dirty="0">
                <a:latin typeface="Algerian" pitchFamily="82" charset="0"/>
              </a:rPr>
              <a:t>Mr. </a:t>
            </a:r>
            <a:r>
              <a:rPr lang="en-US" sz="3200" dirty="0" err="1">
                <a:latin typeface="Algerian" pitchFamily="82" charset="0"/>
              </a:rPr>
              <a:t>ViralKUMAR</a:t>
            </a:r>
            <a:r>
              <a:rPr lang="en-US" sz="3200" dirty="0">
                <a:latin typeface="Algerian" pitchFamily="82" charset="0"/>
              </a:rPr>
              <a:t> A. Patel</a:t>
            </a:r>
            <a:endParaRPr sz="3200" dirty="0">
              <a:latin typeface="Algerian" pitchFamily="8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ACDBB3-D669-4EB5-AD9D-C9B988CE1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21" y="28933"/>
            <a:ext cx="1905000" cy="1564821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096C7D-9E4A-4259-8BC2-380717387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77515" y="13283"/>
            <a:ext cx="2209800" cy="1763346"/>
          </a:xfrm>
          <a:prstGeom prst="rect">
            <a:avLst/>
          </a:prstGeom>
          <a:noFill/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57B3DB87-0A7F-40A6-8CF8-0DD4C4013CB1}"/>
              </a:ext>
            </a:extLst>
          </p:cNvPr>
          <p:cNvSpPr txBox="1"/>
          <p:nvPr/>
        </p:nvSpPr>
        <p:spPr>
          <a:xfrm>
            <a:off x="2232914" y="4377988"/>
            <a:ext cx="8001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5730" algn="ctr">
              <a:spcAft>
                <a:spcPts val="600"/>
              </a:spcAft>
            </a:pPr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Benzilic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</a:rPr>
              <a:t> acid </a:t>
            </a:r>
            <a:r>
              <a:rPr lang="en-US" sz="4400" b="1" i="0" dirty="0">
                <a:effectLst/>
                <a:latin typeface="Algerian" panose="04020705040A02060702" pitchFamily="82" charset="0"/>
              </a:rPr>
              <a:t>Rearrangement</a:t>
            </a:r>
            <a:r>
              <a:rPr lang="en-US" sz="4400" b="0" i="0" dirty="0">
                <a:effectLst/>
                <a:latin typeface="Algerian" panose="04020705040A02060702" pitchFamily="82" charset="0"/>
              </a:rPr>
              <a:t> </a:t>
            </a:r>
            <a:r>
              <a:rPr lang="en-US" sz="4400" b="1" i="0" dirty="0">
                <a:effectLst/>
                <a:latin typeface="Algerian" panose="04020705040A02060702" pitchFamily="82" charset="0"/>
              </a:rPr>
              <a:t>reaction</a:t>
            </a:r>
            <a:endParaRPr lang="en-US" sz="44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0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AFB3F8-9C47-45CC-8EED-2241F0BC5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038"/>
            <a:ext cx="8186738" cy="191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7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19E8564-6120-49E8-A35E-920790E687B1}"/>
              </a:ext>
            </a:extLst>
          </p:cNvPr>
          <p:cNvSpPr txBox="1"/>
          <p:nvPr/>
        </p:nvSpPr>
        <p:spPr>
          <a:xfrm>
            <a:off x="0" y="875488"/>
            <a:ext cx="121919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The </a:t>
            </a:r>
            <a:r>
              <a:rPr lang="en-US" sz="3200" dirty="0" err="1"/>
              <a:t>benzil-benzilic</a:t>
            </a:r>
            <a:r>
              <a:rPr lang="en-US" sz="3200" dirty="0"/>
              <a:t> acid rearrangement is particularly useful for the synthesis of citric acid from </a:t>
            </a:r>
            <a:r>
              <a:rPr lang="en-US" sz="3200" dirty="0" err="1"/>
              <a:t>ketopinic</a:t>
            </a:r>
            <a:r>
              <a:rPr lang="en-US" sz="3200" dirty="0"/>
              <a:t> acid. </a:t>
            </a:r>
            <a:endParaRPr lang="en-US" sz="3000" dirty="0">
              <a:solidFill>
                <a:srgbClr val="F7D7D5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B8E940-CDBD-4F20-8560-3B5B05F01C44}"/>
              </a:ext>
            </a:extLst>
          </p:cNvPr>
          <p:cNvSpPr txBox="1"/>
          <p:nvPr/>
        </p:nvSpPr>
        <p:spPr>
          <a:xfrm>
            <a:off x="618978" y="167602"/>
            <a:ext cx="100502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000" b="1" i="0" u="sng" dirty="0">
                <a:solidFill>
                  <a:srgbClr val="FFFF00"/>
                </a:solidFill>
                <a:effectLst/>
              </a:rPr>
              <a:t>Applications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D21041-466B-43EF-AEF2-FA31653B5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39" y="2193131"/>
            <a:ext cx="10478748" cy="247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389FB4-7747-4CF3-951B-197A758D55C3}"/>
              </a:ext>
            </a:extLst>
          </p:cNvPr>
          <p:cNvSpPr txBox="1"/>
          <p:nvPr/>
        </p:nvSpPr>
        <p:spPr>
          <a:xfrm>
            <a:off x="0" y="28135"/>
            <a:ext cx="12189500" cy="118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 startAt="2"/>
              <a:tabLst>
                <a:tab pos="457200" algn="l"/>
              </a:tabLst>
            </a:pPr>
            <a:r>
              <a:rPr lang="en-US" sz="3200" dirty="0"/>
              <a:t>The </a:t>
            </a:r>
            <a:r>
              <a:rPr lang="en-US" sz="3200" dirty="0" err="1"/>
              <a:t>benzilic</a:t>
            </a:r>
            <a:r>
              <a:rPr lang="en-US" sz="3200" dirty="0"/>
              <a:t> acid rearrangements of 9,10 phenanthrenequinone and cyclohexane 1,2-dione. </a:t>
            </a:r>
            <a:endParaRPr lang="en-US" sz="3000" dirty="0">
              <a:solidFill>
                <a:srgbClr val="F7D7D5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9BB8E0-AEB4-4856-8D52-83297C20F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1438274"/>
            <a:ext cx="10701338" cy="451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DDC412-BF1C-4CED-9D28-77A0F5808DDF}"/>
              </a:ext>
            </a:extLst>
          </p:cNvPr>
          <p:cNvSpPr txBox="1"/>
          <p:nvPr/>
        </p:nvSpPr>
        <p:spPr>
          <a:xfrm>
            <a:off x="854611" y="168702"/>
            <a:ext cx="11032589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tabLst>
                <a:tab pos="332105" algn="l"/>
                <a:tab pos="332740" algn="l"/>
              </a:tabLst>
            </a:pPr>
            <a:r>
              <a:rPr lang="en-US" sz="4000" b="1" u="sng" dirty="0">
                <a:cs typeface="Corbel"/>
              </a:rPr>
              <a:t>Credits</a:t>
            </a: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332740" indent="-32004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 2"/>
              <a:buChar char=""/>
              <a:tabLst>
                <a:tab pos="332105" algn="l"/>
                <a:tab pos="332740" algn="l"/>
              </a:tabLst>
            </a:pPr>
            <a:endParaRPr lang="en-US" dirty="0">
              <a:latin typeface="Corbel"/>
              <a:cs typeface="Corbel"/>
            </a:endParaRPr>
          </a:p>
          <a:p>
            <a:pPr marL="469900" indent="-457200">
              <a:lnSpc>
                <a:spcPct val="100000"/>
              </a:lnSpc>
              <a:spcBef>
                <a:spcPts val="105"/>
              </a:spcBef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2800" b="1" dirty="0">
                <a:cs typeface="Corbel"/>
              </a:rPr>
              <a:t>Wikipedia.org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2800" b="1" dirty="0">
                <a:cs typeface="Corbel"/>
              </a:rPr>
              <a:t>Organic reaction mechanisms v k Ahluwalia</a:t>
            </a:r>
            <a:r>
              <a:rPr lang="en-US" sz="2800" b="1" spc="-5" dirty="0">
                <a:cs typeface="Corbel"/>
              </a:rPr>
              <a:t> (Book)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2800" b="1" dirty="0"/>
              <a:t>Selman, S.; Eastham, J. (1960). “BENZILIC ACID AND RELATED REARRANGEMENTS”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2800" b="1" dirty="0"/>
              <a:t>Bowden, K.; Fabien, W. M. F. (2001). “Reactions of carbonyl compounds in basic solutions. Part 36:The base-</a:t>
            </a:r>
            <a:r>
              <a:rPr lang="en-US" sz="2800" b="1" dirty="0" err="1"/>
              <a:t>catalysed</a:t>
            </a:r>
            <a:r>
              <a:rPr lang="en-US" sz="2800" b="1" dirty="0"/>
              <a:t> reactions of 1,2-dicarbonyl compounds”</a:t>
            </a:r>
          </a:p>
          <a:p>
            <a:pPr marL="469900" indent="-457200">
              <a:lnSpc>
                <a:spcPct val="100000"/>
              </a:lnSpc>
              <a:buClr>
                <a:srgbClr val="EFAC00"/>
              </a:buClr>
              <a:buSzPct val="79687"/>
              <a:buFont typeface="Wingdings" panose="05000000000000000000" pitchFamily="2" charset="2"/>
              <a:buChar char="Ø"/>
              <a:tabLst>
                <a:tab pos="332105" algn="l"/>
                <a:tab pos="332740" algn="l"/>
              </a:tabLst>
            </a:pPr>
            <a:r>
              <a:rPr lang="en-US" sz="2800" b="1" dirty="0"/>
              <a:t>Gill, G. B. (1961). “Benzyl-</a:t>
            </a:r>
            <a:r>
              <a:rPr lang="en-US" sz="2800" b="1" dirty="0" err="1"/>
              <a:t>benzilic</a:t>
            </a:r>
            <a:r>
              <a:rPr lang="en-US" sz="2800" b="1" dirty="0"/>
              <a:t> acid rearrangements”</a:t>
            </a:r>
          </a:p>
        </p:txBody>
      </p:sp>
    </p:spTree>
    <p:extLst>
      <p:ext uri="{BB962C8B-B14F-4D97-AF65-F5344CB8AC3E}">
        <p14:creationId xmlns:p14="http://schemas.microsoft.com/office/powerpoint/2010/main" val="3245981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7C929DD-FDF8-4392-A9E6-BC3A16B63D1A}"/>
              </a:ext>
            </a:extLst>
          </p:cNvPr>
          <p:cNvSpPr txBox="1"/>
          <p:nvPr/>
        </p:nvSpPr>
        <p:spPr>
          <a:xfrm>
            <a:off x="840543" y="966388"/>
            <a:ext cx="790956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40080" indent="-514350" algn="l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Hofmann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</a:rPr>
              <a:t>Beckmann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Benzilic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acid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Claisen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>
                <a:effectLst/>
                <a:latin typeface="Arial" panose="020B0604020202020204" pitchFamily="34" charset="0"/>
              </a:rPr>
              <a:t>Fries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 err="1">
                <a:effectLst/>
                <a:latin typeface="Arial" panose="020B0604020202020204" pitchFamily="34" charset="0"/>
              </a:rPr>
              <a:t>Di</a:t>
            </a:r>
            <a:r>
              <a:rPr lang="en-US" sz="2800" b="1" dirty="0" err="1">
                <a:latin typeface="Arial" panose="020B0604020202020204" pitchFamily="34" charset="0"/>
              </a:rPr>
              <a:t>enone</a:t>
            </a:r>
            <a:r>
              <a:rPr lang="en-US" sz="2800" b="1" dirty="0">
                <a:latin typeface="Arial" panose="020B0604020202020204" pitchFamily="34" charset="0"/>
              </a:rPr>
              <a:t> Phenol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Wagner–</a:t>
            </a: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Meerwein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 err="1">
                <a:effectLst/>
                <a:latin typeface="Arial" panose="020B0604020202020204" pitchFamily="34" charset="0"/>
              </a:rPr>
              <a:t>Curtius</a:t>
            </a:r>
            <a:r>
              <a:rPr lang="en-US" sz="2800" b="1" i="0" dirty="0">
                <a:effectLst/>
                <a:latin typeface="Arial" panose="020B0604020202020204" pitchFamily="34" charset="0"/>
              </a:rPr>
              <a:t> rearrangement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dirty="0">
                <a:effectLst/>
                <a:latin typeface="Arial" panose="020B0604020202020204" pitchFamily="34" charset="0"/>
              </a:rPr>
              <a:t>Schmidt reaction</a:t>
            </a:r>
          </a:p>
          <a:p>
            <a:pPr marL="64008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800" b="1" i="0" strike="noStrike" dirty="0" err="1">
                <a:effectLst/>
                <a:latin typeface="Arial" panose="020B0604020202020204" pitchFamily="34" charset="0"/>
              </a:rPr>
              <a:t>Favorskii</a:t>
            </a:r>
            <a:r>
              <a:rPr lang="en-US" sz="2800" b="1" i="0" strike="noStrike" dirty="0">
                <a:effectLst/>
                <a:latin typeface="Arial" panose="020B0604020202020204" pitchFamily="34" charset="0"/>
              </a:rPr>
              <a:t> rearrangement</a:t>
            </a:r>
            <a:endParaRPr lang="en-US" sz="2800" b="1" i="0" dirty="0"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CE500-002E-41F9-B3D8-E38C0FC54B07}"/>
              </a:ext>
            </a:extLst>
          </p:cNvPr>
          <p:cNvSpPr txBox="1"/>
          <p:nvPr/>
        </p:nvSpPr>
        <p:spPr>
          <a:xfrm>
            <a:off x="518160" y="0"/>
            <a:ext cx="111556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/>
              <a:t>Types of rearrangement reaction</a:t>
            </a:r>
          </a:p>
        </p:txBody>
      </p:sp>
    </p:spTree>
    <p:extLst>
      <p:ext uri="{BB962C8B-B14F-4D97-AF65-F5344CB8AC3E}">
        <p14:creationId xmlns:p14="http://schemas.microsoft.com/office/powerpoint/2010/main" val="3192516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BB31DF-B403-4A4C-A992-CE5D681682E1}"/>
              </a:ext>
            </a:extLst>
          </p:cNvPr>
          <p:cNvSpPr txBox="1"/>
          <p:nvPr/>
        </p:nvSpPr>
        <p:spPr>
          <a:xfrm>
            <a:off x="1153551" y="618978"/>
            <a:ext cx="8918917" cy="5261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rial" panose="020B0604020202020204" pitchFamily="34" charset="0"/>
              </a:rPr>
              <a:t>Content</a:t>
            </a:r>
          </a:p>
          <a:p>
            <a:endParaRPr lang="en-US" dirty="0"/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Introduction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General Reaction, 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Mechanism 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3600" b="1" dirty="0"/>
              <a:t>Applications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1399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1C6FF1-92E0-4538-9AFC-BB3F3EA7AB8D}"/>
              </a:ext>
            </a:extLst>
          </p:cNvPr>
          <p:cNvSpPr txBox="1"/>
          <p:nvPr/>
        </p:nvSpPr>
        <p:spPr>
          <a:xfrm>
            <a:off x="201637" y="0"/>
            <a:ext cx="117887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868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Benzilic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acid rearrangement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3E76B3-F5D8-401B-89AE-81AADA3A7F82}"/>
              </a:ext>
            </a:extLst>
          </p:cNvPr>
          <p:cNvSpPr txBox="1"/>
          <p:nvPr/>
        </p:nvSpPr>
        <p:spPr>
          <a:xfrm>
            <a:off x="829992" y="721953"/>
            <a:ext cx="73433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25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Born-			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12 May 1803 </a:t>
            </a:r>
            <a:r>
              <a:rPr lang="en-US" sz="2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Germany,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5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Died-			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18 April 1873 (aged 69) Germany</a:t>
            </a:r>
            <a:r>
              <a:rPr lang="en-US" sz="25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B0C516-3D74-48C7-8A60-994C30778913}"/>
              </a:ext>
            </a:extLst>
          </p:cNvPr>
          <p:cNvSpPr txBox="1"/>
          <p:nvPr/>
        </p:nvSpPr>
        <p:spPr>
          <a:xfrm>
            <a:off x="1205202" y="5935992"/>
            <a:ext cx="290732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500" b="1" dirty="0">
                <a:latin typeface="+mj-lt"/>
                <a:cs typeface="Times New Roman" panose="02020603050405020304" pitchFamily="18" charset="0"/>
              </a:rPr>
              <a:t>Justus von Liebig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27C8BE-33E9-4813-8084-6F360A3460C6}"/>
              </a:ext>
            </a:extLst>
          </p:cNvPr>
          <p:cNvSpPr txBox="1"/>
          <p:nvPr/>
        </p:nvSpPr>
        <p:spPr>
          <a:xfrm>
            <a:off x="4962378" y="2003402"/>
            <a:ext cx="5813474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500" b="1" dirty="0">
                <a:latin typeface="+mj-lt"/>
                <a:cs typeface="Times New Roman" panose="02020603050405020304" pitchFamily="18" charset="0"/>
              </a:rPr>
              <a:t>He was a German scientist who made major contributions to agricultural and biological chemistry, and is considered one of the principal founders of organic chemistry.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BF22AA-D4C5-4FDF-BE9A-F9F97E676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49" y="1916350"/>
            <a:ext cx="4067325" cy="401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04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78FE421-C100-4D85-A2C3-E3BB31889AEA}"/>
              </a:ext>
            </a:extLst>
          </p:cNvPr>
          <p:cNvSpPr txBox="1"/>
          <p:nvPr/>
        </p:nvSpPr>
        <p:spPr>
          <a:xfrm>
            <a:off x="0" y="1074790"/>
            <a:ext cx="12192000" cy="2600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800" dirty="0"/>
              <a:t>-Diketones (</a:t>
            </a:r>
            <a:r>
              <a:rPr lang="en-US" sz="2800" dirty="0" err="1"/>
              <a:t>benziles</a:t>
            </a:r>
            <a:r>
              <a:rPr lang="en-US" sz="2800" dirty="0"/>
              <a:t>) undergo a base-</a:t>
            </a:r>
            <a:r>
              <a:rPr lang="en-US" sz="2800" dirty="0" err="1"/>
              <a:t>catalysed</a:t>
            </a:r>
            <a:r>
              <a:rPr lang="en-US" sz="2800" dirty="0"/>
              <a:t> reaction called </a:t>
            </a:r>
            <a:r>
              <a:rPr lang="en-US" sz="2800" dirty="0" err="1"/>
              <a:t>benzil-benzilic</a:t>
            </a:r>
            <a:r>
              <a:rPr lang="en-US" sz="2800" dirty="0"/>
              <a:t> acid rearrangement.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latin typeface="Arial" panose="020B0604020202020204" pitchFamily="34" charset="0"/>
              </a:rPr>
              <a:t>1,2 </a:t>
            </a:r>
            <a:r>
              <a:rPr lang="en-US" sz="2400" dirty="0"/>
              <a:t>rearrangement of 1,2 Diketones into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α-</a:t>
            </a:r>
            <a:r>
              <a:rPr lang="en-US" sz="2800" dirty="0"/>
              <a:t>hydroxy carboxylic acids using a Base [KOH(</a:t>
            </a:r>
            <a:r>
              <a:rPr lang="en-US" sz="2800" dirty="0" err="1"/>
              <a:t>aq</a:t>
            </a:r>
            <a:r>
              <a:rPr lang="en-US" sz="2800" dirty="0"/>
              <a:t>) + Et-OH] Reflex [Temp.=100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en-US" sz="2800" dirty="0"/>
              <a:t>C]</a:t>
            </a:r>
            <a:endParaRPr lang="en-US" sz="2500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F8D29E-3005-47A4-B628-4B5CE8435BEC}"/>
              </a:ext>
            </a:extLst>
          </p:cNvPr>
          <p:cNvSpPr txBox="1"/>
          <p:nvPr/>
        </p:nvSpPr>
        <p:spPr>
          <a:xfrm>
            <a:off x="309489" y="-259174"/>
            <a:ext cx="6253088" cy="115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4000" b="1" u="sng">
                <a:solidFill>
                  <a:srgbClr val="FFFF00"/>
                </a:solidFill>
              </a:rPr>
              <a:t>General Reaction</a:t>
            </a:r>
            <a:endParaRPr lang="en-US" sz="4000" b="1" u="sng" dirty="0">
              <a:solidFill>
                <a:srgbClr val="FFFF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54EF5C-7FC0-45D5-8AA5-6164BEB9E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8" y="3675758"/>
            <a:ext cx="2166425" cy="148708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BD2AA60-76FD-4D39-956C-1106F5966F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8"/>
          <a:stretch/>
        </p:blipFill>
        <p:spPr bwMode="auto">
          <a:xfrm>
            <a:off x="2475913" y="3675758"/>
            <a:ext cx="6004558" cy="148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row: Bent-Up 8">
            <a:extLst>
              <a:ext uri="{FF2B5EF4-FFF2-40B4-BE49-F238E27FC236}">
                <a16:creationId xmlns:a16="http://schemas.microsoft.com/office/drawing/2014/main" id="{032F6683-2127-434D-9E82-09BB3B451341}"/>
              </a:ext>
            </a:extLst>
          </p:cNvPr>
          <p:cNvSpPr/>
          <p:nvPr/>
        </p:nvSpPr>
        <p:spPr>
          <a:xfrm flipH="1">
            <a:off x="858129" y="5250026"/>
            <a:ext cx="562708" cy="1026700"/>
          </a:xfrm>
          <a:prstGeom prst="bentUpArrow">
            <a:avLst>
              <a:gd name="adj1" fmla="val 12500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Benzoin purified by sublimation, ≥99.5% | 119-53-9">
            <a:extLst>
              <a:ext uri="{FF2B5EF4-FFF2-40B4-BE49-F238E27FC236}">
                <a16:creationId xmlns:a16="http://schemas.microsoft.com/office/drawing/2014/main" id="{2D15BAFE-8F48-4EC4-A229-25DD1EF26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4" y="5477168"/>
            <a:ext cx="2166425" cy="111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8B6155-1312-4B27-9796-1C66C4D72352}"/>
              </a:ext>
            </a:extLst>
          </p:cNvPr>
          <p:cNvSpPr txBox="1"/>
          <p:nvPr/>
        </p:nvSpPr>
        <p:spPr>
          <a:xfrm>
            <a:off x="5303118" y="275548"/>
            <a:ext cx="61507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Benzil-Benzilic</a:t>
            </a:r>
            <a:r>
              <a:rPr lang="en-US" sz="2800" dirty="0"/>
              <a:t> acid rearrangement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E44EA2-2522-4325-8C36-FD3C1E432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3316" y="5162843"/>
            <a:ext cx="597217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5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2A02E2-A5AF-4928-8AD4-62E118BFC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0"/>
            <a:ext cx="11696700" cy="367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1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2C4AD5-D0BE-4878-9A0F-9C2DA1263907}"/>
              </a:ext>
            </a:extLst>
          </p:cNvPr>
          <p:cNvSpPr txBox="1"/>
          <p:nvPr/>
        </p:nvSpPr>
        <p:spPr>
          <a:xfrm>
            <a:off x="0" y="205953"/>
            <a:ext cx="121919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000" dirty="0"/>
              <a:t>             </a:t>
            </a:r>
            <a:r>
              <a:rPr lang="en-US" sz="3000" dirty="0" err="1"/>
              <a:t>Furil</a:t>
            </a:r>
            <a:r>
              <a:rPr lang="en-US" sz="3000" dirty="0"/>
              <a:t>                                 Ferulic acid</a:t>
            </a:r>
          </a:p>
        </p:txBody>
      </p:sp>
      <p:pic>
        <p:nvPicPr>
          <p:cNvPr id="2056" name="Picture 8" descr="Rearrangement to electron-deficient carbon:">
            <a:extLst>
              <a:ext uri="{FF2B5EF4-FFF2-40B4-BE49-F238E27FC236}">
                <a16:creationId xmlns:a16="http://schemas.microsoft.com/office/drawing/2014/main" id="{DE54F28C-7B92-4573-ADD2-9D92936E70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88"/>
          <a:stretch/>
        </p:blipFill>
        <p:spPr bwMode="auto">
          <a:xfrm>
            <a:off x="342899" y="898450"/>
            <a:ext cx="7543800" cy="18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7FBEE42-D6A4-4BFC-BDBE-8B0C371E5E9C}"/>
              </a:ext>
            </a:extLst>
          </p:cNvPr>
          <p:cNvCxnSpPr/>
          <p:nvPr/>
        </p:nvCxnSpPr>
        <p:spPr>
          <a:xfrm>
            <a:off x="3443285" y="482952"/>
            <a:ext cx="9429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8" name="Picture 10" descr="Phenylglyoxal | C8H6O2 - PubChem">
            <a:extLst>
              <a:ext uri="{FF2B5EF4-FFF2-40B4-BE49-F238E27FC236}">
                <a16:creationId xmlns:a16="http://schemas.microsoft.com/office/drawing/2014/main" id="{F8124DA2-12E9-4BCF-8104-1BC18248D3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7" t="16547" r="26333" b="18705"/>
          <a:stretch/>
        </p:blipFill>
        <p:spPr bwMode="auto">
          <a:xfrm>
            <a:off x="3700462" y="3047108"/>
            <a:ext cx="2643187" cy="18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F83155-CFA6-4D7A-8BA3-E7E90CAA4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" y="3047108"/>
            <a:ext cx="2643187" cy="18716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67AD13-7717-4138-9D10-34236E62799B}"/>
              </a:ext>
            </a:extLst>
          </p:cNvPr>
          <p:cNvSpPr txBox="1"/>
          <p:nvPr/>
        </p:nvSpPr>
        <p:spPr>
          <a:xfrm>
            <a:off x="442912" y="3900488"/>
            <a:ext cx="714376" cy="923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CH3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009262-0F47-4F5E-8F6D-A918876A28C8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b="1" u="sng" dirty="0">
                <a:solidFill>
                  <a:srgbClr val="FFFF00"/>
                </a:solidFill>
              </a:rPr>
              <a:t>Mechanism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91FCA04-7154-486F-B270-FD2B18B70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07886"/>
            <a:ext cx="12191999" cy="423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17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BA1B7B-AD4B-452B-8259-B354CA35E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83" y="1"/>
            <a:ext cx="12205983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89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1848</TotalTime>
  <Words>283</Words>
  <Application>Microsoft Office PowerPoint</Application>
  <PresentationFormat>Widescreen</PresentationFormat>
  <Paragraphs>49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Algerian</vt:lpstr>
      <vt:lpstr>Arial</vt:lpstr>
      <vt:lpstr>Calibri</vt:lpstr>
      <vt:lpstr>Calisto MT</vt:lpstr>
      <vt:lpstr>Corbel</vt:lpstr>
      <vt:lpstr>Times New Roman</vt:lpstr>
      <vt:lpstr>Wingdings</vt:lpstr>
      <vt:lpstr>Wingdings 2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Rearrangement reaction </dc:title>
  <dc:creator>Ronak Patel</dc:creator>
  <cp:lastModifiedBy>Viral Patel</cp:lastModifiedBy>
  <cp:revision>62</cp:revision>
  <dcterms:created xsi:type="dcterms:W3CDTF">2021-06-05T09:10:59Z</dcterms:created>
  <dcterms:modified xsi:type="dcterms:W3CDTF">2021-07-08T07:35:48Z</dcterms:modified>
</cp:coreProperties>
</file>