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66" r:id="rId2"/>
    <p:sldId id="257" r:id="rId3"/>
    <p:sldId id="259" r:id="rId4"/>
    <p:sldId id="258" r:id="rId5"/>
    <p:sldId id="260" r:id="rId6"/>
    <p:sldId id="261" r:id="rId7"/>
    <p:sldId id="268" r:id="rId8"/>
    <p:sldId id="269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D7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7529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26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0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2960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41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08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673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42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5937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6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427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52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06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017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8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376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615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7A9C206D-13B1-4353-91E2-E5DA05644C8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005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BABFEA0-5FD8-419E-BA46-E54CBDBA4A8E}"/>
              </a:ext>
            </a:extLst>
          </p:cNvPr>
          <p:cNvSpPr txBox="1">
            <a:spLocks noGrp="1"/>
          </p:cNvSpPr>
          <p:nvPr/>
        </p:nvSpPr>
        <p:spPr>
          <a:xfrm>
            <a:off x="1958086" y="225098"/>
            <a:ext cx="8275828" cy="3531351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FFFF00"/>
                </a:solidFill>
                <a:latin typeface="Algerian" pitchFamily="82" charset="0"/>
              </a:rPr>
              <a:t>HVHP Institute of Post Graduate Studies</a:t>
            </a:r>
            <a:br>
              <a:rPr lang="en-US" sz="3200" dirty="0">
                <a:solidFill>
                  <a:srgbClr val="FFFF00"/>
                </a:solidFill>
                <a:latin typeface="Algerian" pitchFamily="82" charset="0"/>
              </a:rPr>
            </a:br>
            <a:r>
              <a:rPr lang="en-US" sz="3200" dirty="0">
                <a:solidFill>
                  <a:srgbClr val="FFFF00"/>
                </a:solidFill>
                <a:latin typeface="Algerian" pitchFamily="82" charset="0"/>
              </a:rPr>
              <a:t> and Research, Kadi</a:t>
            </a:r>
            <a:br>
              <a:rPr lang="en-US" sz="4400" dirty="0">
                <a:solidFill>
                  <a:srgbClr val="FFFF00"/>
                </a:solidFill>
                <a:latin typeface="Algerian" pitchFamily="82" charset="0"/>
              </a:rPr>
            </a:br>
            <a:r>
              <a:rPr lang="en-US" sz="1800" dirty="0">
                <a:solidFill>
                  <a:srgbClr val="FFFF00"/>
                </a:solidFill>
                <a:latin typeface="Algerian" pitchFamily="82" charset="0"/>
              </a:rPr>
              <a:t>(A Constituent Institute of Kadi Sarva Vishwavidyalaya, Gandhinagar)</a:t>
            </a: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r>
              <a:rPr lang="en-US" sz="3200" dirty="0">
                <a:latin typeface="Algerian" pitchFamily="82" charset="0"/>
              </a:rPr>
              <a:t>Mr. </a:t>
            </a:r>
            <a:r>
              <a:rPr lang="en-US" sz="3200" dirty="0" err="1">
                <a:latin typeface="Algerian" pitchFamily="82" charset="0"/>
              </a:rPr>
              <a:t>ViralKUMAR</a:t>
            </a:r>
            <a:r>
              <a:rPr lang="en-US" sz="3200" dirty="0">
                <a:latin typeface="Algerian" pitchFamily="82" charset="0"/>
              </a:rPr>
              <a:t> A. Patel</a:t>
            </a:r>
            <a:endParaRPr sz="3200" dirty="0">
              <a:latin typeface="Algerian" pitchFamily="8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ACDBB3-D669-4EB5-AD9D-C9B988CE1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21" y="28933"/>
            <a:ext cx="1905000" cy="1564821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096C7D-9E4A-4259-8BC2-380717387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77515" y="13283"/>
            <a:ext cx="2209800" cy="1763346"/>
          </a:xfrm>
          <a:prstGeom prst="rect">
            <a:avLst/>
          </a:prstGeom>
          <a:noFill/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57B3DB87-0A7F-40A6-8CF8-0DD4C4013CB1}"/>
              </a:ext>
            </a:extLst>
          </p:cNvPr>
          <p:cNvSpPr txBox="1"/>
          <p:nvPr/>
        </p:nvSpPr>
        <p:spPr>
          <a:xfrm>
            <a:off x="2232914" y="4377988"/>
            <a:ext cx="8001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</a:rPr>
              <a:t>Beckmann</a:t>
            </a:r>
            <a:endParaRPr lang="en-US" sz="4400" b="1" i="0" dirty="0">
              <a:effectLst/>
              <a:latin typeface="Algerian" panose="04020705040A02060702" pitchFamily="82" charset="0"/>
            </a:endParaRPr>
          </a:p>
          <a:p>
            <a:pPr algn="ctr"/>
            <a:r>
              <a:rPr lang="en-US" sz="4400" b="1" i="0" dirty="0">
                <a:effectLst/>
                <a:latin typeface="Algerian" panose="04020705040A02060702" pitchFamily="82" charset="0"/>
              </a:rPr>
              <a:t>Rearrangement</a:t>
            </a:r>
            <a:r>
              <a:rPr lang="en-US" sz="4400" b="0" i="0" dirty="0">
                <a:effectLst/>
                <a:latin typeface="Algerian" panose="04020705040A02060702" pitchFamily="82" charset="0"/>
              </a:rPr>
              <a:t> </a:t>
            </a:r>
            <a:r>
              <a:rPr lang="en-US" sz="4400" b="1" i="0" dirty="0">
                <a:effectLst/>
                <a:latin typeface="Algerian" panose="04020705040A02060702" pitchFamily="82" charset="0"/>
              </a:rPr>
              <a:t>reaction</a:t>
            </a:r>
            <a:endParaRPr lang="en-US" sz="4400" b="1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09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389FB4-7747-4CF3-951B-197A758D55C3}"/>
              </a:ext>
            </a:extLst>
          </p:cNvPr>
          <p:cNvSpPr txBox="1"/>
          <p:nvPr/>
        </p:nvSpPr>
        <p:spPr>
          <a:xfrm>
            <a:off x="0" y="28135"/>
            <a:ext cx="12189500" cy="582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 startAt="2"/>
              <a:tabLst>
                <a:tab pos="457200" algn="l"/>
              </a:tabLst>
            </a:pPr>
            <a:r>
              <a:rPr lang="en-US" sz="3000" dirty="0">
                <a:solidFill>
                  <a:srgbClr val="F7D7D5"/>
                </a:solidFill>
                <a:cs typeface="Times New Roman" panose="02020603050405020304" pitchFamily="18" charset="0"/>
              </a:rPr>
              <a:t>An alternative industrial synthesis method for Paracetamol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C99568-226F-4478-AFB0-A8F0ED1CB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47" y="835342"/>
            <a:ext cx="9994656" cy="531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2BAC3F-4425-44E8-A412-C05906173609}"/>
              </a:ext>
            </a:extLst>
          </p:cNvPr>
          <p:cNvSpPr txBox="1"/>
          <p:nvPr/>
        </p:nvSpPr>
        <p:spPr>
          <a:xfrm>
            <a:off x="2500" y="0"/>
            <a:ext cx="121895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l">
              <a:buFont typeface="+mj-lt"/>
              <a:buAutoNum type="arabicPeriod" startAt="3"/>
            </a:pPr>
            <a:r>
              <a:rPr lang="en-US" sz="3000" dirty="0">
                <a:solidFill>
                  <a:srgbClr val="F7D7D5"/>
                </a:solidFill>
                <a:cs typeface="Times New Roman" panose="02020603050405020304" pitchFamily="18" charset="0"/>
              </a:rPr>
              <a:t>The Beckmann rearrangement is also used in the synthesis of</a:t>
            </a:r>
          </a:p>
          <a:p>
            <a:pPr algn="l"/>
            <a:r>
              <a:rPr lang="en-US" sz="3000" dirty="0">
                <a:solidFill>
                  <a:srgbClr val="F7D7D5"/>
                </a:solidFill>
                <a:cs typeface="Times New Roman" panose="02020603050405020304" pitchFamily="18" charset="0"/>
              </a:rPr>
              <a:t>	1. DHEA (</a:t>
            </a:r>
            <a:r>
              <a:rPr lang="en-US" sz="3000" dirty="0" err="1">
                <a:solidFill>
                  <a:srgbClr val="F7D7D5"/>
                </a:solidFill>
                <a:cs typeface="Times New Roman" panose="02020603050405020304" pitchFamily="18" charset="0"/>
              </a:rPr>
              <a:t>Diethylaminosulfur</a:t>
            </a:r>
            <a:r>
              <a:rPr lang="en-US" sz="3000" dirty="0">
                <a:solidFill>
                  <a:srgbClr val="F7D7D5"/>
                </a:solidFill>
                <a:cs typeface="Times New Roman" panose="02020603050405020304" pitchFamily="18" charset="0"/>
              </a:rPr>
              <a:t> trifluoride)</a:t>
            </a:r>
          </a:p>
          <a:p>
            <a:pPr algn="l"/>
            <a:r>
              <a:rPr lang="en-US" sz="3000" dirty="0">
                <a:solidFill>
                  <a:srgbClr val="F7D7D5"/>
                </a:solidFill>
                <a:cs typeface="Times New Roman" panose="02020603050405020304" pitchFamily="18" charset="0"/>
              </a:rPr>
              <a:t>	2. Benazepril</a:t>
            </a:r>
          </a:p>
          <a:p>
            <a:pPr algn="l"/>
            <a:r>
              <a:rPr lang="en-US" sz="3000" dirty="0">
                <a:solidFill>
                  <a:srgbClr val="F7D7D5"/>
                </a:solidFill>
                <a:cs typeface="Times New Roman" panose="02020603050405020304" pitchFamily="18" charset="0"/>
              </a:rPr>
              <a:t>	3. </a:t>
            </a:r>
            <a:r>
              <a:rPr lang="en-US" sz="3000" dirty="0" err="1">
                <a:solidFill>
                  <a:srgbClr val="F7D7D5"/>
                </a:solidFill>
                <a:cs typeface="Times New Roman" panose="02020603050405020304" pitchFamily="18" charset="0"/>
              </a:rPr>
              <a:t>Etazepine</a:t>
            </a:r>
            <a:r>
              <a:rPr lang="en-US" sz="3000" dirty="0">
                <a:solidFill>
                  <a:srgbClr val="F7D7D5"/>
                </a:solidFill>
                <a:cs typeface="Times New Roman" panose="02020603050405020304" pitchFamily="18" charset="0"/>
              </a:rPr>
              <a:t> etc.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54CEF8-B45A-449E-BE91-6344DF5BD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557" y="2855742"/>
            <a:ext cx="6377868" cy="40022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AE5166-300B-4361-AE04-4E300E9357D3}"/>
              </a:ext>
            </a:extLst>
          </p:cNvPr>
          <p:cNvSpPr txBox="1"/>
          <p:nvPr/>
        </p:nvSpPr>
        <p:spPr>
          <a:xfrm>
            <a:off x="2500" y="2120368"/>
            <a:ext cx="121895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sz="3000" dirty="0">
                <a:solidFill>
                  <a:srgbClr val="F7D7D5"/>
                </a:solidFill>
                <a:cs typeface="Times New Roman" panose="02020603050405020304" pitchFamily="18" charset="0"/>
              </a:rPr>
              <a:t>Some other synthesis are given below</a:t>
            </a:r>
          </a:p>
        </p:txBody>
      </p:sp>
    </p:spTree>
    <p:extLst>
      <p:ext uri="{BB962C8B-B14F-4D97-AF65-F5344CB8AC3E}">
        <p14:creationId xmlns:p14="http://schemas.microsoft.com/office/powerpoint/2010/main" val="398257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DDC412-BF1C-4CED-9D28-77A0F5808DDF}"/>
              </a:ext>
            </a:extLst>
          </p:cNvPr>
          <p:cNvSpPr txBox="1"/>
          <p:nvPr/>
        </p:nvSpPr>
        <p:spPr>
          <a:xfrm>
            <a:off x="854611" y="168702"/>
            <a:ext cx="11032589" cy="3744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tabLst>
                <a:tab pos="332105" algn="l"/>
                <a:tab pos="332740" algn="l"/>
              </a:tabLst>
            </a:pPr>
            <a:r>
              <a:rPr lang="en-US" sz="4000" b="1" u="sng" dirty="0">
                <a:cs typeface="Corbel"/>
              </a:rPr>
              <a:t>Credits</a:t>
            </a:r>
          </a:p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2105" algn="l"/>
                <a:tab pos="332740" algn="l"/>
              </a:tabLst>
            </a:pPr>
            <a:endParaRPr lang="en-US" dirty="0">
              <a:latin typeface="Corbel"/>
              <a:cs typeface="Corbel"/>
            </a:endParaRPr>
          </a:p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2105" algn="l"/>
                <a:tab pos="332740" algn="l"/>
              </a:tabLst>
            </a:pPr>
            <a:endParaRPr lang="en-US" dirty="0">
              <a:latin typeface="Corbel"/>
              <a:cs typeface="Corbel"/>
            </a:endParaRPr>
          </a:p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2105" algn="l"/>
                <a:tab pos="332740" algn="l"/>
              </a:tabLst>
            </a:pPr>
            <a:endParaRPr lang="en-US" dirty="0">
              <a:latin typeface="Corbel"/>
              <a:cs typeface="Corbel"/>
            </a:endParaRPr>
          </a:p>
          <a:p>
            <a:pPr marL="469900" indent="-45720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3500" b="1" dirty="0">
                <a:cs typeface="Corbel"/>
              </a:rPr>
              <a:t>Wikipedia.org</a:t>
            </a:r>
          </a:p>
          <a:p>
            <a:pPr marL="469900" indent="-457200">
              <a:lnSpc>
                <a:spcPct val="100000"/>
              </a:lnSpc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3500" b="1" dirty="0">
                <a:cs typeface="Corbel"/>
              </a:rPr>
              <a:t>organic reaction mechanisms v k Ahluwalia</a:t>
            </a:r>
            <a:r>
              <a:rPr lang="en-US" sz="3500" b="1" spc="-5" dirty="0">
                <a:cs typeface="Corbel"/>
              </a:rPr>
              <a:t> (Book)</a:t>
            </a:r>
          </a:p>
          <a:p>
            <a:pPr marL="469900" indent="-457200">
              <a:lnSpc>
                <a:spcPct val="100000"/>
              </a:lnSpc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3500" b="1" spc="-15" dirty="0">
                <a:cs typeface="Corbel"/>
              </a:rPr>
              <a:t>chemistry.about.com</a:t>
            </a:r>
            <a:endParaRPr lang="en-US" sz="3500" b="1" dirty="0">
              <a:cs typeface="Corbel"/>
            </a:endParaRPr>
          </a:p>
          <a:p>
            <a:pPr marL="469900" indent="-457200">
              <a:lnSpc>
                <a:spcPct val="100000"/>
              </a:lnSpc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3500" b="1" spc="-5" dirty="0">
                <a:cs typeface="Corbel"/>
              </a:rPr>
              <a:t>chem4kids.com</a:t>
            </a:r>
          </a:p>
        </p:txBody>
      </p:sp>
    </p:spTree>
    <p:extLst>
      <p:ext uri="{BB962C8B-B14F-4D97-AF65-F5344CB8AC3E}">
        <p14:creationId xmlns:p14="http://schemas.microsoft.com/office/powerpoint/2010/main" val="324598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C929DD-FDF8-4392-A9E6-BC3A16B63D1A}"/>
              </a:ext>
            </a:extLst>
          </p:cNvPr>
          <p:cNvSpPr txBox="1"/>
          <p:nvPr/>
        </p:nvSpPr>
        <p:spPr>
          <a:xfrm>
            <a:off x="840543" y="966388"/>
            <a:ext cx="790956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40080" indent="-514350" algn="l"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latin typeface="Arial" panose="020B0604020202020204" pitchFamily="34" charset="0"/>
              </a:rPr>
              <a:t>Hofmann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Beckmann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 err="1">
                <a:effectLst/>
                <a:latin typeface="Arial" panose="020B0604020202020204" pitchFamily="34" charset="0"/>
              </a:rPr>
              <a:t>Benzilic</a:t>
            </a: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 acid rearrangement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Claisen rearrangement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>
                <a:effectLst/>
                <a:latin typeface="Arial" panose="020B0604020202020204" pitchFamily="34" charset="0"/>
              </a:rPr>
              <a:t>Fries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 err="1">
                <a:effectLst/>
                <a:latin typeface="Arial" panose="020B0604020202020204" pitchFamily="34" charset="0"/>
              </a:rPr>
              <a:t>Di</a:t>
            </a:r>
            <a:r>
              <a:rPr lang="en-US" sz="2800" b="1" dirty="0" err="1">
                <a:latin typeface="Arial" panose="020B0604020202020204" pitchFamily="34" charset="0"/>
              </a:rPr>
              <a:t>enone</a:t>
            </a:r>
            <a:r>
              <a:rPr lang="en-US" sz="2800" b="1" dirty="0">
                <a:latin typeface="Arial" panose="020B0604020202020204" pitchFamily="34" charset="0"/>
              </a:rPr>
              <a:t> Phenol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Wagner–</a:t>
            </a:r>
            <a:r>
              <a:rPr lang="en-US" sz="2800" b="1" i="0" strike="noStrike" dirty="0" err="1">
                <a:effectLst/>
                <a:latin typeface="Arial" panose="020B0604020202020204" pitchFamily="34" charset="0"/>
              </a:rPr>
              <a:t>Meerwein</a:t>
            </a: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 rearrangement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 err="1">
                <a:effectLst/>
                <a:latin typeface="Arial" panose="020B0604020202020204" pitchFamily="34" charset="0"/>
              </a:rPr>
              <a:t>Curtius</a:t>
            </a:r>
            <a:r>
              <a:rPr lang="en-US" sz="2800" b="1" i="0" dirty="0">
                <a:effectLst/>
                <a:latin typeface="Arial" panose="020B0604020202020204" pitchFamily="34" charset="0"/>
              </a:rPr>
              <a:t>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>
                <a:effectLst/>
                <a:latin typeface="Arial" panose="020B0604020202020204" pitchFamily="34" charset="0"/>
              </a:rPr>
              <a:t>Schmidt reaction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 err="1">
                <a:effectLst/>
                <a:latin typeface="Arial" panose="020B0604020202020204" pitchFamily="34" charset="0"/>
              </a:rPr>
              <a:t>Favorskii</a:t>
            </a: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 rearrangement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1CE500-002E-41F9-B3D8-E38C0FC54B07}"/>
              </a:ext>
            </a:extLst>
          </p:cNvPr>
          <p:cNvSpPr txBox="1"/>
          <p:nvPr/>
        </p:nvSpPr>
        <p:spPr>
          <a:xfrm>
            <a:off x="518160" y="0"/>
            <a:ext cx="111556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/>
              <a:t>Types of rearrangement reaction</a:t>
            </a:r>
          </a:p>
        </p:txBody>
      </p:sp>
    </p:spTree>
    <p:extLst>
      <p:ext uri="{BB962C8B-B14F-4D97-AF65-F5344CB8AC3E}">
        <p14:creationId xmlns:p14="http://schemas.microsoft.com/office/powerpoint/2010/main" val="3192516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BB31DF-B403-4A4C-A992-CE5D681682E1}"/>
              </a:ext>
            </a:extLst>
          </p:cNvPr>
          <p:cNvSpPr txBox="1"/>
          <p:nvPr/>
        </p:nvSpPr>
        <p:spPr>
          <a:xfrm>
            <a:off x="1153551" y="618978"/>
            <a:ext cx="8918917" cy="5261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Arial" panose="020B0604020202020204" pitchFamily="34" charset="0"/>
              </a:rPr>
              <a:t>Content</a:t>
            </a:r>
          </a:p>
          <a:p>
            <a:endParaRPr lang="en-US" dirty="0"/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Introduction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General Reaction, 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Mechanism 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Applications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13997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1C6FF1-92E0-4538-9AFC-BB3F3EA7AB8D}"/>
              </a:ext>
            </a:extLst>
          </p:cNvPr>
          <p:cNvSpPr txBox="1"/>
          <p:nvPr/>
        </p:nvSpPr>
        <p:spPr>
          <a:xfrm>
            <a:off x="201637" y="0"/>
            <a:ext cx="117887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868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Beckmann rearrangement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3E76B3-F5D8-401B-89AE-81AADA3A7F82}"/>
              </a:ext>
            </a:extLst>
          </p:cNvPr>
          <p:cNvSpPr txBox="1"/>
          <p:nvPr/>
        </p:nvSpPr>
        <p:spPr>
          <a:xfrm>
            <a:off x="829992" y="721953"/>
            <a:ext cx="6724359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25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Born-			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July 4, 1853 </a:t>
            </a:r>
            <a:r>
              <a:rPr lang="en-US" sz="2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Germany,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Died-			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July 12, 1923 (aged 70)</a:t>
            </a:r>
            <a:r>
              <a:rPr lang="en-US" sz="2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Germany,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5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B0C516-3D74-48C7-8A60-994C30778913}"/>
              </a:ext>
            </a:extLst>
          </p:cNvPr>
          <p:cNvSpPr txBox="1"/>
          <p:nvPr/>
        </p:nvSpPr>
        <p:spPr>
          <a:xfrm>
            <a:off x="1205202" y="5935992"/>
            <a:ext cx="29073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effectLst/>
                <a:latin typeface="+mj-lt"/>
              </a:rPr>
              <a:t>Ernst Otto Beckmann</a:t>
            </a:r>
            <a:endParaRPr lang="en-US" sz="2000" dirty="0">
              <a:latin typeface="+mj-lt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AE1CA68-42E1-44E7-B55C-A233BC0AB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92" y="2003402"/>
            <a:ext cx="3657746" cy="37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27C8BE-33E9-4813-8084-6F360A3460C6}"/>
              </a:ext>
            </a:extLst>
          </p:cNvPr>
          <p:cNvSpPr txBox="1"/>
          <p:nvPr/>
        </p:nvSpPr>
        <p:spPr>
          <a:xfrm>
            <a:off x="4962378" y="2003402"/>
            <a:ext cx="6724358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500" b="1" dirty="0">
                <a:latin typeface="+mj-lt"/>
                <a:cs typeface="Times New Roman" panose="02020603050405020304" pitchFamily="18" charset="0"/>
              </a:rPr>
              <a:t>He was a German pharmacist and chemist who is remembered for his invention of the Beckmann differential thermometer and for his discovery of the Beckmann rearrangement</a:t>
            </a:r>
          </a:p>
        </p:txBody>
      </p:sp>
    </p:spTree>
    <p:extLst>
      <p:ext uri="{BB962C8B-B14F-4D97-AF65-F5344CB8AC3E}">
        <p14:creationId xmlns:p14="http://schemas.microsoft.com/office/powerpoint/2010/main" val="225004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8FE421-C100-4D85-A2C3-E3BB31889AEA}"/>
              </a:ext>
            </a:extLst>
          </p:cNvPr>
          <p:cNvSpPr txBox="1"/>
          <p:nvPr/>
        </p:nvSpPr>
        <p:spPr>
          <a:xfrm>
            <a:off x="0" y="1074790"/>
            <a:ext cx="12192000" cy="232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latin typeface="Arial" panose="020B0604020202020204" pitchFamily="34" charset="0"/>
              </a:rPr>
              <a:t>The acid-</a:t>
            </a:r>
            <a:r>
              <a:rPr lang="en-US" sz="2500" dirty="0" err="1">
                <a:latin typeface="Arial" panose="020B0604020202020204" pitchFamily="34" charset="0"/>
              </a:rPr>
              <a:t>catalysed</a:t>
            </a:r>
            <a:r>
              <a:rPr lang="en-US" sz="2500" dirty="0">
                <a:latin typeface="Arial" panose="020B0604020202020204" pitchFamily="34" charset="0"/>
              </a:rPr>
              <a:t> conversion of ketoximes to amides is</a:t>
            </a:r>
          </a:p>
          <a:p>
            <a:pPr algn="l">
              <a:lnSpc>
                <a:spcPct val="150000"/>
              </a:lnSpc>
            </a:pPr>
            <a:r>
              <a:rPr lang="en-US" sz="2500" dirty="0">
                <a:latin typeface="Arial" panose="020B0604020202020204" pitchFamily="34" charset="0"/>
              </a:rPr>
              <a:t>	known as the Beckmann rearrangement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latin typeface="Arial" panose="020B0604020202020204" pitchFamily="34" charset="0"/>
              </a:rPr>
              <a:t>Conc.H2SO4, HCl, PCl5, PCl3, SOCl2, </a:t>
            </a:r>
            <a:r>
              <a:rPr lang="en-US" sz="2500" dirty="0" err="1">
                <a:latin typeface="Arial" panose="020B0604020202020204" pitchFamily="34" charset="0"/>
              </a:rPr>
              <a:t>ZnO</a:t>
            </a:r>
            <a:r>
              <a:rPr lang="en-US" sz="2500" dirty="0">
                <a:latin typeface="Arial" panose="020B0604020202020204" pitchFamily="34" charset="0"/>
              </a:rPr>
              <a:t>, SiO2, PPA</a:t>
            </a:r>
          </a:p>
          <a:p>
            <a:pPr algn="l">
              <a:lnSpc>
                <a:spcPct val="150000"/>
              </a:lnSpc>
            </a:pPr>
            <a:r>
              <a:rPr lang="en-US" sz="2500" dirty="0">
                <a:latin typeface="Arial" panose="020B0604020202020204" pitchFamily="34" charset="0"/>
              </a:rPr>
              <a:t>	(Poly phosphoric acid) etc., are employed in Beckmann rearrangement.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F8D29E-3005-47A4-B628-4B5CE8435BEC}"/>
              </a:ext>
            </a:extLst>
          </p:cNvPr>
          <p:cNvSpPr txBox="1"/>
          <p:nvPr/>
        </p:nvSpPr>
        <p:spPr>
          <a:xfrm>
            <a:off x="309489" y="-259174"/>
            <a:ext cx="6253088" cy="115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4000" b="1" u="sng">
                <a:solidFill>
                  <a:srgbClr val="FFFF00"/>
                </a:solidFill>
              </a:rPr>
              <a:t>General Reaction</a:t>
            </a:r>
            <a:endParaRPr lang="en-US" sz="4000" b="1" u="sng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9CAEEA-93DE-48CE-B96B-6EACA8DCB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04" y="4898914"/>
            <a:ext cx="5856996" cy="156533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90E2C94-3263-44E6-8EE5-E00E6B97E1EA}"/>
              </a:ext>
            </a:extLst>
          </p:cNvPr>
          <p:cNvCxnSpPr>
            <a:cxnSpLocks/>
          </p:cNvCxnSpPr>
          <p:nvPr/>
        </p:nvCxnSpPr>
        <p:spPr>
          <a:xfrm>
            <a:off x="1988090" y="4332019"/>
            <a:ext cx="257438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588D59D-424C-4A4D-80E5-A7EC78CE7C1A}"/>
              </a:ext>
            </a:extLst>
          </p:cNvPr>
          <p:cNvSpPr txBox="1"/>
          <p:nvPr/>
        </p:nvSpPr>
        <p:spPr>
          <a:xfrm>
            <a:off x="205011" y="3736063"/>
            <a:ext cx="61405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Arial" panose="020B0604020202020204" pitchFamily="34" charset="0"/>
              </a:rPr>
              <a:t>                     acidic conditions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</a:rPr>
              <a:t>Oxime                                     Amide</a:t>
            </a:r>
            <a:endParaRPr lang="en-US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15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7EDC4D-1E1E-4BA7-989C-0417BA90198F}"/>
              </a:ext>
            </a:extLst>
          </p:cNvPr>
          <p:cNvSpPr txBox="1"/>
          <p:nvPr/>
        </p:nvSpPr>
        <p:spPr>
          <a:xfrm>
            <a:off x="0" y="948690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The first step in the process is formation of an oxime from the aldehyde or ketone,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EFEBB9-5183-4F27-9703-B1FE23F741B5}"/>
              </a:ext>
            </a:extLst>
          </p:cNvPr>
          <p:cNvSpPr txBox="1"/>
          <p:nvPr/>
        </p:nvSpPr>
        <p:spPr>
          <a:xfrm>
            <a:off x="397413" y="-225084"/>
            <a:ext cx="6168682" cy="115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4000" b="1" u="sng" dirty="0">
                <a:solidFill>
                  <a:srgbClr val="FFFF00"/>
                </a:solidFill>
              </a:rPr>
              <a:t>Mechanism</a:t>
            </a:r>
            <a:r>
              <a:rPr lang="en-US" sz="1800" b="1" u="sng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CDD592-535D-4152-A08C-D830B280B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51" y="2192135"/>
            <a:ext cx="10452295" cy="283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2C4AD5-D0BE-4878-9A0F-9C2DA1263907}"/>
              </a:ext>
            </a:extLst>
          </p:cNvPr>
          <p:cNvSpPr txBox="1"/>
          <p:nvPr/>
        </p:nvSpPr>
        <p:spPr>
          <a:xfrm>
            <a:off x="0" y="0"/>
            <a:ext cx="121919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This rearrangement take place an alkyl migration with expulsion of the hydroxyl group to form a nitrilium ion followed by hydrolysis.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534890-CE10-4A34-9F8A-FDAA1120E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6" y="1029731"/>
            <a:ext cx="9777046" cy="517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009262-0F47-4F5E-8F6D-A918876A28C8}"/>
              </a:ext>
            </a:extLst>
          </p:cNvPr>
          <p:cNvSpPr txBox="1"/>
          <p:nvPr/>
        </p:nvSpPr>
        <p:spPr>
          <a:xfrm>
            <a:off x="0" y="0"/>
            <a:ext cx="12192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4000" b="1" u="sng" dirty="0">
                <a:solidFill>
                  <a:srgbClr val="FFFF00"/>
                </a:solidFill>
              </a:rPr>
              <a:t>Migratory aptitudes</a:t>
            </a:r>
          </a:p>
          <a:p>
            <a:pPr algn="l"/>
            <a:r>
              <a:rPr lang="en-US" sz="3000" dirty="0"/>
              <a:t>The relative migratory aptitudes of different groups in Beckmann rearrangement is illustrated below.</a:t>
            </a:r>
          </a:p>
        </p:txBody>
      </p:sp>
      <p:pic>
        <p:nvPicPr>
          <p:cNvPr id="2050" name="Picture 2" descr="beckmann rearrangement 1-4">
            <a:extLst>
              <a:ext uri="{FF2B5EF4-FFF2-40B4-BE49-F238E27FC236}">
                <a16:creationId xmlns:a16="http://schemas.microsoft.com/office/drawing/2014/main" id="{7270CEA8-96CE-4E2C-BDA4-A2AF539C1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4127"/>
            <a:ext cx="8375700" cy="427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F111D58C-4EF6-4446-B4AA-D7DEB955AB24}"/>
              </a:ext>
            </a:extLst>
          </p:cNvPr>
          <p:cNvSpPr/>
          <p:nvPr/>
        </p:nvSpPr>
        <p:spPr>
          <a:xfrm>
            <a:off x="8431969" y="2060917"/>
            <a:ext cx="658471" cy="112541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H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1D28DCB5-8E0C-417E-BE7A-9C7EC891FD82}"/>
              </a:ext>
            </a:extLst>
          </p:cNvPr>
          <p:cNvSpPr/>
          <p:nvPr/>
        </p:nvSpPr>
        <p:spPr>
          <a:xfrm>
            <a:off x="9065812" y="2129496"/>
            <a:ext cx="658472" cy="988259"/>
          </a:xfrm>
          <a:prstGeom prst="wedgeEllipse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Ph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85FDBAD-D54B-4A41-9C85-72568705AA4F}"/>
              </a:ext>
            </a:extLst>
          </p:cNvPr>
          <p:cNvSpPr/>
          <p:nvPr/>
        </p:nvSpPr>
        <p:spPr>
          <a:xfrm>
            <a:off x="9724283" y="2220620"/>
            <a:ext cx="658472" cy="806009"/>
          </a:xfrm>
          <a:prstGeom prst="wedgeEllipse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endParaRPr lang="en-US" dirty="0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4B697F96-CE84-4609-B0F0-A176E2F72D7B}"/>
              </a:ext>
            </a:extLst>
          </p:cNvPr>
          <p:cNvSpPr/>
          <p:nvPr/>
        </p:nvSpPr>
        <p:spPr>
          <a:xfrm>
            <a:off x="10401095" y="2276892"/>
            <a:ext cx="658472" cy="694908"/>
          </a:xfrm>
          <a:prstGeom prst="wedgeEllipse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2°</a:t>
            </a:r>
            <a:endParaRPr lang="en-US" dirty="0"/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45089D92-306E-4EE5-8F9E-98E7C9288720}"/>
              </a:ext>
            </a:extLst>
          </p:cNvPr>
          <p:cNvSpPr/>
          <p:nvPr/>
        </p:nvSpPr>
        <p:spPr>
          <a:xfrm>
            <a:off x="11077907" y="2331720"/>
            <a:ext cx="658472" cy="583808"/>
          </a:xfrm>
          <a:prstGeom prst="wedgeEllipseCallo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1°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B938153-BF45-4CCF-807D-521153C5859F}"/>
              </a:ext>
            </a:extLst>
          </p:cNvPr>
          <p:cNvCxnSpPr/>
          <p:nvPr/>
        </p:nvCxnSpPr>
        <p:spPr>
          <a:xfrm>
            <a:off x="8707902" y="3429000"/>
            <a:ext cx="270099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D990A728-7C20-4331-A2AD-691D25D05BE9}"/>
              </a:ext>
            </a:extLst>
          </p:cNvPr>
          <p:cNvSpPr/>
          <p:nvPr/>
        </p:nvSpPr>
        <p:spPr>
          <a:xfrm>
            <a:off x="9087794" y="3629788"/>
            <a:ext cx="658471" cy="99473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H</a:t>
            </a: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036EF9BB-4549-4101-97BE-301A61038133}"/>
              </a:ext>
            </a:extLst>
          </p:cNvPr>
          <p:cNvSpPr/>
          <p:nvPr/>
        </p:nvSpPr>
        <p:spPr>
          <a:xfrm>
            <a:off x="8454620" y="3550261"/>
            <a:ext cx="658472" cy="1125418"/>
          </a:xfrm>
          <a:prstGeom prst="wedgeEllipse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Ph</a:t>
            </a: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0AD2EC78-0DF8-46E0-B19D-8700D616F16D}"/>
              </a:ext>
            </a:extLst>
          </p:cNvPr>
          <p:cNvSpPr/>
          <p:nvPr/>
        </p:nvSpPr>
        <p:spPr>
          <a:xfrm>
            <a:off x="9720967" y="3707159"/>
            <a:ext cx="658472" cy="806009"/>
          </a:xfrm>
          <a:prstGeom prst="wedgeEllipse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endParaRPr lang="en-US" dirty="0"/>
          </a:p>
        </p:txBody>
      </p: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DF0BD0D8-E8F7-42A4-9421-184ED8F1A433}"/>
              </a:ext>
            </a:extLst>
          </p:cNvPr>
          <p:cNvSpPr/>
          <p:nvPr/>
        </p:nvSpPr>
        <p:spPr>
          <a:xfrm>
            <a:off x="10397779" y="3763431"/>
            <a:ext cx="658472" cy="694908"/>
          </a:xfrm>
          <a:prstGeom prst="wedgeEllipse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2°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5B368B82-FC37-4320-A113-EA2E297D57AA}"/>
              </a:ext>
            </a:extLst>
          </p:cNvPr>
          <p:cNvSpPr/>
          <p:nvPr/>
        </p:nvSpPr>
        <p:spPr>
          <a:xfrm>
            <a:off x="11074591" y="3818259"/>
            <a:ext cx="658472" cy="583808"/>
          </a:xfrm>
          <a:prstGeom prst="wedgeEllipseCallo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1°</a:t>
            </a:r>
            <a:endParaRPr lang="en-US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5A23E50-8B79-4033-B484-E927A9A47FF9}"/>
              </a:ext>
            </a:extLst>
          </p:cNvPr>
          <p:cNvCxnSpPr/>
          <p:nvPr/>
        </p:nvCxnSpPr>
        <p:spPr>
          <a:xfrm>
            <a:off x="8704586" y="4915539"/>
            <a:ext cx="270099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17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9E8564-6120-49E8-A35E-920790E687B1}"/>
              </a:ext>
            </a:extLst>
          </p:cNvPr>
          <p:cNvSpPr txBox="1"/>
          <p:nvPr/>
        </p:nvSpPr>
        <p:spPr>
          <a:xfrm>
            <a:off x="0" y="875488"/>
            <a:ext cx="121919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Synthesis of caprolactam from cyclohexanone oxime in presence of concentrated sulfuric acid. Caprolactam alkaline polymerization gives nylon. </a:t>
            </a:r>
            <a:endParaRPr lang="en-US" sz="3000" dirty="0">
              <a:solidFill>
                <a:srgbClr val="F7D7D5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B8E940-CDBD-4F20-8560-3B5B05F01C44}"/>
              </a:ext>
            </a:extLst>
          </p:cNvPr>
          <p:cNvSpPr txBox="1"/>
          <p:nvPr/>
        </p:nvSpPr>
        <p:spPr>
          <a:xfrm>
            <a:off x="618978" y="167602"/>
            <a:ext cx="100502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4000" b="1" i="0" u="sng" dirty="0">
                <a:solidFill>
                  <a:srgbClr val="FFFF00"/>
                </a:solidFill>
                <a:effectLst/>
              </a:rPr>
              <a:t>Applications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2EF352-8FED-4B75-9966-81F9DF6C5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78" y="2982350"/>
            <a:ext cx="5613010" cy="18569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EDDA1C-DA0C-47F8-A859-787D0C72F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538" y="2928277"/>
            <a:ext cx="3314700" cy="1856935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5368BEE8-C5AD-4CD8-B88D-28875F73FF4B}"/>
              </a:ext>
            </a:extLst>
          </p:cNvPr>
          <p:cNvSpPr/>
          <p:nvPr/>
        </p:nvSpPr>
        <p:spPr>
          <a:xfrm>
            <a:off x="6614453" y="3779095"/>
            <a:ext cx="1167619" cy="18881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DC6885-F2B7-489B-A1DE-228C629C91E4}"/>
              </a:ext>
            </a:extLst>
          </p:cNvPr>
          <p:cNvSpPr txBox="1"/>
          <p:nvPr/>
        </p:nvSpPr>
        <p:spPr>
          <a:xfrm>
            <a:off x="6833821" y="3432291"/>
            <a:ext cx="759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Base</a:t>
            </a:r>
          </a:p>
        </p:txBody>
      </p:sp>
    </p:spTree>
    <p:extLst>
      <p:ext uri="{BB962C8B-B14F-4D97-AF65-F5344CB8AC3E}">
        <p14:creationId xmlns:p14="http://schemas.microsoft.com/office/powerpoint/2010/main" val="35424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1359</TotalTime>
  <Words>329</Words>
  <Application>Microsoft Office PowerPoint</Application>
  <PresentationFormat>Widescreen</PresentationFormat>
  <Paragraphs>70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Algerian</vt:lpstr>
      <vt:lpstr>Arial</vt:lpstr>
      <vt:lpstr>Calisto MT</vt:lpstr>
      <vt:lpstr>Corbel</vt:lpstr>
      <vt:lpstr>Times New Roman</vt:lpstr>
      <vt:lpstr>Wingdings</vt:lpstr>
      <vt:lpstr>Wingdings 2</vt:lpstr>
      <vt:lpstr>Slate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Rearrangement reaction </dc:title>
  <dc:creator>Ronak Patel</dc:creator>
  <cp:lastModifiedBy>Viral Patel</cp:lastModifiedBy>
  <cp:revision>44</cp:revision>
  <dcterms:created xsi:type="dcterms:W3CDTF">2021-06-05T09:10:59Z</dcterms:created>
  <dcterms:modified xsi:type="dcterms:W3CDTF">2021-06-10T13:27:24Z</dcterms:modified>
</cp:coreProperties>
</file>