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57" r:id="rId3"/>
    <p:sldId id="259" r:id="rId4"/>
    <p:sldId id="258" r:id="rId5"/>
    <p:sldId id="260" r:id="rId6"/>
    <p:sldId id="261" r:id="rId7"/>
    <p:sldId id="268" r:id="rId8"/>
    <p:sldId id="269" r:id="rId9"/>
    <p:sldId id="263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07" autoAdjust="0"/>
  </p:normalViewPr>
  <p:slideViewPr>
    <p:cSldViewPr snapToGrid="0">
      <p:cViewPr varScale="1">
        <p:scale>
          <a:sx n="64" d="100"/>
          <a:sy n="64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75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2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2960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41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08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73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42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937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6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42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52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0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1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8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7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61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A9C206D-13B1-4353-91E2-E5DA05644C87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00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BABFEA0-5FD8-419E-BA46-E54CBDBA4A8E}"/>
              </a:ext>
            </a:extLst>
          </p:cNvPr>
          <p:cNvSpPr txBox="1">
            <a:spLocks noGrp="1"/>
          </p:cNvSpPr>
          <p:nvPr/>
        </p:nvSpPr>
        <p:spPr>
          <a:xfrm>
            <a:off x="1958086" y="225098"/>
            <a:ext cx="8275828" cy="3531351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FFFF00"/>
                </a:solidFill>
                <a:latin typeface="Algerian" pitchFamily="82" charset="0"/>
              </a:rPr>
              <a:t>HVHP Institute of Post Graduate Studies</a:t>
            </a:r>
            <a:br>
              <a:rPr lang="en-US" sz="3200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en-US" sz="3200" dirty="0">
                <a:solidFill>
                  <a:srgbClr val="FFFF00"/>
                </a:solidFill>
                <a:latin typeface="Algerian" pitchFamily="82" charset="0"/>
              </a:rPr>
              <a:t> and Research, Kadi</a:t>
            </a:r>
            <a:br>
              <a:rPr lang="en-US" sz="4400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en-US" sz="1800" dirty="0">
                <a:solidFill>
                  <a:srgbClr val="FFFF00"/>
                </a:solidFill>
                <a:latin typeface="Algerian" pitchFamily="82" charset="0"/>
              </a:rPr>
              <a:t>(A Constituent Institute of Kadi Sarva Vishwavidyalaya, Gandhinagar)</a:t>
            </a: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r>
              <a:rPr lang="en-US" sz="3200" dirty="0">
                <a:latin typeface="Algerian" pitchFamily="82" charset="0"/>
              </a:rPr>
              <a:t>Mr. </a:t>
            </a:r>
            <a:r>
              <a:rPr lang="en-US" sz="3200" dirty="0" err="1">
                <a:latin typeface="Algerian" pitchFamily="82" charset="0"/>
              </a:rPr>
              <a:t>ViralKUMAR</a:t>
            </a:r>
            <a:r>
              <a:rPr lang="en-US" sz="3200" dirty="0">
                <a:latin typeface="Algerian" pitchFamily="82" charset="0"/>
              </a:rPr>
              <a:t> A. Patel</a:t>
            </a:r>
            <a:endParaRPr sz="3200" dirty="0">
              <a:latin typeface="Algerian" pitchFamily="8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ACDBB3-D669-4EB5-AD9D-C9B988CE1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21" y="28933"/>
            <a:ext cx="1905000" cy="1564821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096C7D-9E4A-4259-8BC2-380717387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77515" y="13283"/>
            <a:ext cx="2209800" cy="1763346"/>
          </a:xfrm>
          <a:prstGeom prst="rect">
            <a:avLst/>
          </a:prstGeom>
          <a:noFill/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7B3DB87-0A7F-40A6-8CF8-0DD4C4013CB1}"/>
              </a:ext>
            </a:extLst>
          </p:cNvPr>
          <p:cNvSpPr txBox="1"/>
          <p:nvPr/>
        </p:nvSpPr>
        <p:spPr>
          <a:xfrm>
            <a:off x="2232914" y="4377988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</a:rPr>
              <a:t>Claisen </a:t>
            </a:r>
          </a:p>
          <a:p>
            <a:pPr algn="ctr"/>
            <a:r>
              <a:rPr lang="en-US" sz="4400" b="1" i="0" dirty="0">
                <a:effectLst/>
                <a:latin typeface="Algerian" panose="04020705040A02060702" pitchFamily="82" charset="0"/>
              </a:rPr>
              <a:t>Rearrangement</a:t>
            </a:r>
            <a:r>
              <a:rPr lang="en-US" sz="4400" b="0" i="0" dirty="0">
                <a:effectLst/>
                <a:latin typeface="Algerian" panose="04020705040A02060702" pitchFamily="82" charset="0"/>
              </a:rPr>
              <a:t> </a:t>
            </a:r>
            <a:r>
              <a:rPr lang="en-US" sz="4400" b="1" i="0" dirty="0">
                <a:effectLst/>
                <a:latin typeface="Algerian" panose="04020705040A02060702" pitchFamily="82" charset="0"/>
              </a:rPr>
              <a:t>reaction</a:t>
            </a:r>
            <a:endParaRPr lang="en-US" sz="44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0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389FB4-7747-4CF3-951B-197A758D55C3}"/>
              </a:ext>
            </a:extLst>
          </p:cNvPr>
          <p:cNvSpPr txBox="1"/>
          <p:nvPr/>
        </p:nvSpPr>
        <p:spPr>
          <a:xfrm>
            <a:off x="0" y="28135"/>
            <a:ext cx="121895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Some other synthesis are given below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70207F-F4D1-4A36-95A7-341BCE8E6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91" y="765883"/>
            <a:ext cx="9126049" cy="410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DDC412-BF1C-4CED-9D28-77A0F5808DDF}"/>
              </a:ext>
            </a:extLst>
          </p:cNvPr>
          <p:cNvSpPr txBox="1"/>
          <p:nvPr/>
        </p:nvSpPr>
        <p:spPr>
          <a:xfrm>
            <a:off x="854611" y="168702"/>
            <a:ext cx="11032589" cy="3744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tabLst>
                <a:tab pos="332105" algn="l"/>
                <a:tab pos="332740" algn="l"/>
              </a:tabLst>
            </a:pPr>
            <a:r>
              <a:rPr lang="en-US" sz="4000" b="1" u="sng" dirty="0">
                <a:cs typeface="Corbel"/>
              </a:rPr>
              <a:t>Credits</a:t>
            </a: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dirty="0">
                <a:cs typeface="Corbel"/>
              </a:rPr>
              <a:t>Wikipedia.org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dirty="0">
                <a:cs typeface="Corbel"/>
              </a:rPr>
              <a:t>organic reaction mechanisms v k Ahluwalia</a:t>
            </a:r>
            <a:r>
              <a:rPr lang="en-US" sz="3500" b="1" spc="-5" dirty="0">
                <a:cs typeface="Corbel"/>
              </a:rPr>
              <a:t> (Book)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spc="-15" dirty="0">
                <a:cs typeface="Corbel"/>
              </a:rPr>
              <a:t>chemistry.about.com</a:t>
            </a:r>
            <a:endParaRPr lang="en-US" sz="3500" b="1" dirty="0">
              <a:cs typeface="Corbel"/>
            </a:endParaRP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spc="-5" dirty="0">
                <a:cs typeface="Corbel"/>
              </a:rPr>
              <a:t>chem4kids.com</a:t>
            </a:r>
          </a:p>
        </p:txBody>
      </p:sp>
    </p:spTree>
    <p:extLst>
      <p:ext uri="{BB962C8B-B14F-4D97-AF65-F5344CB8AC3E}">
        <p14:creationId xmlns:p14="http://schemas.microsoft.com/office/powerpoint/2010/main" val="324598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C929DD-FDF8-4392-A9E6-BC3A16B63D1A}"/>
              </a:ext>
            </a:extLst>
          </p:cNvPr>
          <p:cNvSpPr txBox="1"/>
          <p:nvPr/>
        </p:nvSpPr>
        <p:spPr>
          <a:xfrm>
            <a:off x="840543" y="966388"/>
            <a:ext cx="790956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0080" indent="-514350" algn="l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Hofmann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Beckmann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Benzilic</a:t>
            </a:r>
            <a:r>
              <a:rPr lang="en-US" sz="2800" b="1" i="0" strike="noStrike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acid rearrangement</a:t>
            </a:r>
            <a:endParaRPr lang="en-US" sz="2800" b="1" i="0" dirty="0">
              <a:solidFill>
                <a:srgbClr val="00B0F0"/>
              </a:solidFill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Claisen rearrangement</a:t>
            </a:r>
            <a:endParaRPr lang="en-US" sz="2800" b="1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>
                <a:effectLst/>
                <a:latin typeface="Arial" panose="020B0604020202020204" pitchFamily="34" charset="0"/>
              </a:rPr>
              <a:t>Fries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 err="1">
                <a:effectLst/>
                <a:latin typeface="Arial" panose="020B0604020202020204" pitchFamily="34" charset="0"/>
              </a:rPr>
              <a:t>Di</a:t>
            </a:r>
            <a:r>
              <a:rPr lang="en-US" sz="2800" b="1" dirty="0" err="1">
                <a:latin typeface="Arial" panose="020B0604020202020204" pitchFamily="34" charset="0"/>
              </a:rPr>
              <a:t>enone</a:t>
            </a:r>
            <a:r>
              <a:rPr lang="en-US" sz="2800" b="1" dirty="0">
                <a:latin typeface="Arial" panose="020B0604020202020204" pitchFamily="34" charset="0"/>
              </a:rPr>
              <a:t> Phenol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Wagner–</a:t>
            </a: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Meerwein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 err="1">
                <a:effectLst/>
                <a:latin typeface="Arial" panose="020B0604020202020204" pitchFamily="34" charset="0"/>
              </a:rPr>
              <a:t>Curtius</a:t>
            </a:r>
            <a:r>
              <a:rPr lang="en-US" sz="2800" b="1" i="0" dirty="0">
                <a:effectLst/>
                <a:latin typeface="Arial" panose="020B0604020202020204" pitchFamily="34" charset="0"/>
              </a:rPr>
              <a:t>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>
                <a:effectLst/>
                <a:latin typeface="Arial" panose="020B0604020202020204" pitchFamily="34" charset="0"/>
              </a:rPr>
              <a:t>Schmidt reaction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Favorskii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CE500-002E-41F9-B3D8-E38C0FC54B07}"/>
              </a:ext>
            </a:extLst>
          </p:cNvPr>
          <p:cNvSpPr txBox="1"/>
          <p:nvPr/>
        </p:nvSpPr>
        <p:spPr>
          <a:xfrm>
            <a:off x="518160" y="0"/>
            <a:ext cx="111556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Types of rearrangement reaction</a:t>
            </a:r>
          </a:p>
        </p:txBody>
      </p:sp>
    </p:spTree>
    <p:extLst>
      <p:ext uri="{BB962C8B-B14F-4D97-AF65-F5344CB8AC3E}">
        <p14:creationId xmlns:p14="http://schemas.microsoft.com/office/powerpoint/2010/main" val="319251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BB31DF-B403-4A4C-A992-CE5D681682E1}"/>
              </a:ext>
            </a:extLst>
          </p:cNvPr>
          <p:cNvSpPr txBox="1"/>
          <p:nvPr/>
        </p:nvSpPr>
        <p:spPr>
          <a:xfrm>
            <a:off x="1153551" y="618978"/>
            <a:ext cx="8918917" cy="5261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rial" panose="020B0604020202020204" pitchFamily="34" charset="0"/>
              </a:rPr>
              <a:t>Content</a:t>
            </a:r>
          </a:p>
          <a:p>
            <a:endParaRPr lang="en-US" dirty="0"/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Introduction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General Reaction, 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Mechanism 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Applications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399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1C6FF1-92E0-4538-9AFC-BB3F3EA7AB8D}"/>
              </a:ext>
            </a:extLst>
          </p:cNvPr>
          <p:cNvSpPr txBox="1"/>
          <p:nvPr/>
        </p:nvSpPr>
        <p:spPr>
          <a:xfrm>
            <a:off x="201637" y="0"/>
            <a:ext cx="117887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868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sz="4000" b="1" i="0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Claisen rearrangement</a:t>
            </a:r>
            <a:endParaRPr lang="en-US" sz="4000" b="1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3E76B3-F5D8-401B-89AE-81AADA3A7F82}"/>
              </a:ext>
            </a:extLst>
          </p:cNvPr>
          <p:cNvSpPr txBox="1"/>
          <p:nvPr/>
        </p:nvSpPr>
        <p:spPr>
          <a:xfrm>
            <a:off x="829991" y="721953"/>
            <a:ext cx="7638759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Born-			</a:t>
            </a:r>
            <a:r>
              <a:rPr lang="en-US" dirty="0"/>
              <a:t> 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14 January 1851 (</a:t>
            </a:r>
            <a:r>
              <a:rPr lang="en-US" sz="25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Cologne) </a:t>
            </a:r>
            <a:r>
              <a:rPr lang="en-US" sz="2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Germany,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Died-			</a:t>
            </a:r>
            <a:r>
              <a:rPr lang="en-US" dirty="0"/>
              <a:t> </a:t>
            </a:r>
            <a:r>
              <a:rPr lang="en-US" sz="25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 January 1930 (aged 78) </a:t>
            </a:r>
            <a:r>
              <a:rPr lang="en-US" sz="2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Germany,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5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B0C516-3D74-48C7-8A60-994C30778913}"/>
              </a:ext>
            </a:extLst>
          </p:cNvPr>
          <p:cNvSpPr txBox="1"/>
          <p:nvPr/>
        </p:nvSpPr>
        <p:spPr>
          <a:xfrm>
            <a:off x="1097240" y="5735937"/>
            <a:ext cx="29073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Rainer Ludwig Claisen</a:t>
            </a:r>
            <a:endParaRPr lang="en-US" sz="24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27C8BE-33E9-4813-8084-6F360A3460C6}"/>
              </a:ext>
            </a:extLst>
          </p:cNvPr>
          <p:cNvSpPr txBox="1"/>
          <p:nvPr/>
        </p:nvSpPr>
        <p:spPr>
          <a:xfrm>
            <a:off x="4962377" y="2003402"/>
            <a:ext cx="6319987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500" b="1" dirty="0">
                <a:latin typeface="+mj-lt"/>
                <a:cs typeface="Times New Roman" panose="02020603050405020304" pitchFamily="18" charset="0"/>
              </a:rPr>
              <a:t>was a German chemist best known for his work with condensations of carbonyls and 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</a:rPr>
              <a:t>sigmatropic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 rearrangements. 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US" sz="2500" b="1" dirty="0"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500" b="1" dirty="0">
                <a:latin typeface="+mj-lt"/>
                <a:cs typeface="Times New Roman" panose="02020603050405020304" pitchFamily="18" charset="0"/>
              </a:rPr>
              <a:t>The Claisen rearrangement is a powerful carbon–carbon bond-forming chemical reaction discovered by Rainer Ludwig Claisen.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A8E75D-034F-43FA-A0A8-AC76A5BBF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5" y="1943614"/>
            <a:ext cx="3282536" cy="367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04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8FE421-C100-4D85-A2C3-E3BB31889AEA}"/>
              </a:ext>
            </a:extLst>
          </p:cNvPr>
          <p:cNvSpPr txBox="1"/>
          <p:nvPr/>
        </p:nvSpPr>
        <p:spPr>
          <a:xfrm>
            <a:off x="0" y="1074790"/>
            <a:ext cx="12192000" cy="2601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Rearrangement of allyl aryl ethers to o- or p-allylphenols is an example of </a:t>
            </a:r>
            <a:r>
              <a:rPr lang="en-US" sz="2800" b="1" dirty="0" err="1">
                <a:latin typeface="+mj-lt"/>
              </a:rPr>
              <a:t>sigmatropic</a:t>
            </a:r>
            <a:r>
              <a:rPr lang="en-US" sz="2800" b="1" dirty="0">
                <a:latin typeface="+mj-lt"/>
              </a:rPr>
              <a:t> rearrangement, and known as Claisen rearrangement’.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The allyl group migrates from oxygen to the ring preferably at ortho- position. </a:t>
            </a:r>
            <a:endParaRPr lang="en-US" sz="2500" b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F8D29E-3005-47A4-B628-4B5CE8435BEC}"/>
              </a:ext>
            </a:extLst>
          </p:cNvPr>
          <p:cNvSpPr txBox="1"/>
          <p:nvPr/>
        </p:nvSpPr>
        <p:spPr>
          <a:xfrm>
            <a:off x="309489" y="-259174"/>
            <a:ext cx="6253088" cy="115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4000" b="1" u="sng">
                <a:solidFill>
                  <a:srgbClr val="FFFF00"/>
                </a:solidFill>
              </a:rPr>
              <a:t>General Reaction</a:t>
            </a:r>
            <a:endParaRPr lang="en-US" sz="4000" b="1" u="sng" dirty="0">
              <a:solidFill>
                <a:srgbClr val="FFFF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90E2C94-3263-44E6-8EE5-E00E6B97E1EA}"/>
              </a:ext>
            </a:extLst>
          </p:cNvPr>
          <p:cNvCxnSpPr>
            <a:cxnSpLocks/>
          </p:cNvCxnSpPr>
          <p:nvPr/>
        </p:nvCxnSpPr>
        <p:spPr>
          <a:xfrm>
            <a:off x="3549605" y="4332019"/>
            <a:ext cx="25743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588D59D-424C-4A4D-80E5-A7EC78CE7C1A}"/>
              </a:ext>
            </a:extLst>
          </p:cNvPr>
          <p:cNvSpPr txBox="1"/>
          <p:nvPr/>
        </p:nvSpPr>
        <p:spPr>
          <a:xfrm>
            <a:off x="205010" y="3501022"/>
            <a:ext cx="88063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                                                    200 </a:t>
            </a:r>
            <a:r>
              <a:rPr lang="en-US" sz="2400" b="1" dirty="0">
                <a:cs typeface="Times New Roman" panose="02020603050405020304" pitchFamily="18" charset="0"/>
              </a:rPr>
              <a:t>°</a:t>
            </a:r>
            <a:r>
              <a:rPr lang="en-US" sz="2400" b="1" dirty="0"/>
              <a:t>C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/>
              <a:t>Allyl phenyl ether            converts to                2-allylphenol</a:t>
            </a:r>
          </a:p>
        </p:txBody>
      </p:sp>
      <p:pic>
        <p:nvPicPr>
          <p:cNvPr id="2050" name="Picture 2" descr="The Claisen rearrangement">
            <a:extLst>
              <a:ext uri="{FF2B5EF4-FFF2-40B4-BE49-F238E27FC236}">
                <a16:creationId xmlns:a16="http://schemas.microsoft.com/office/drawing/2014/main" id="{047C80AA-E21F-4236-8586-1EEADDA32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64" y="4567059"/>
            <a:ext cx="7250867" cy="180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15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7EDC4D-1E1E-4BA7-989C-0417BA90198F}"/>
              </a:ext>
            </a:extLst>
          </p:cNvPr>
          <p:cNvSpPr txBox="1"/>
          <p:nvPr/>
        </p:nvSpPr>
        <p:spPr>
          <a:xfrm>
            <a:off x="0" y="948690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The cyclic mechanism, outlined below accounts for the intramolecular rearrangement of allyl ether to ortho allyl phenol.</a:t>
            </a:r>
            <a:endParaRPr lang="en-US" sz="4000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EFEBB9-5183-4F27-9703-B1FE23F741B5}"/>
              </a:ext>
            </a:extLst>
          </p:cNvPr>
          <p:cNvSpPr txBox="1"/>
          <p:nvPr/>
        </p:nvSpPr>
        <p:spPr>
          <a:xfrm>
            <a:off x="397413" y="-225084"/>
            <a:ext cx="6168682" cy="115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4000" b="1" u="sng" dirty="0">
                <a:solidFill>
                  <a:srgbClr val="FFFF00"/>
                </a:solidFill>
              </a:rPr>
              <a:t>Mechanism</a:t>
            </a:r>
            <a:r>
              <a:rPr lang="en-US" sz="1800" b="1" u="sng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9B6767-CC63-4BA6-B17F-CC9478517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5" y="1964353"/>
            <a:ext cx="11057206" cy="292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2C4AD5-D0BE-4878-9A0F-9C2DA1263907}"/>
              </a:ext>
            </a:extLst>
          </p:cNvPr>
          <p:cNvSpPr txBox="1"/>
          <p:nvPr/>
        </p:nvSpPr>
        <p:spPr>
          <a:xfrm>
            <a:off x="-2" y="3119511"/>
            <a:ext cx="121919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When the both o-positions are blocked, p-substituted phenol is obtained via two successive shifts of allyl group.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E505688-B2CD-425B-BB97-4BC0F594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375050"/>
            <a:ext cx="9650437" cy="236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5DED7A-7277-4E2C-8329-E26A4969FE19}"/>
              </a:ext>
            </a:extLst>
          </p:cNvPr>
          <p:cNvSpPr txBox="1"/>
          <p:nvPr/>
        </p:nvSpPr>
        <p:spPr>
          <a:xfrm>
            <a:off x="-1" y="0"/>
            <a:ext cx="121919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When the one ortho-position </a:t>
            </a:r>
            <a:r>
              <a:rPr lang="en-US" sz="2800" b="1" dirty="0"/>
              <a:t>occupied by any </a:t>
            </a:r>
            <a:r>
              <a:rPr lang="en-US" sz="2800" b="1" dirty="0">
                <a:latin typeface="+mj-lt"/>
              </a:rPr>
              <a:t>substituted then rearrangements shift to another ortho-position.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67E0E2-1B19-4DA2-9360-C4697EC43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7816"/>
            <a:ext cx="9650436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0D380A-CC0E-4B9C-B055-BD089A67A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0100"/>
            <a:ext cx="10846191" cy="4255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051FCC-C73D-48DB-A148-3DCA01CA1960}"/>
              </a:ext>
            </a:extLst>
          </p:cNvPr>
          <p:cNvSpPr txBox="1"/>
          <p:nvPr/>
        </p:nvSpPr>
        <p:spPr>
          <a:xfrm>
            <a:off x="1" y="112541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Claisen rearrangement is intramolecular in nature.</a:t>
            </a:r>
          </a:p>
        </p:txBody>
      </p:sp>
    </p:spTree>
    <p:extLst>
      <p:ext uri="{BB962C8B-B14F-4D97-AF65-F5344CB8AC3E}">
        <p14:creationId xmlns:p14="http://schemas.microsoft.com/office/powerpoint/2010/main" val="194069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9E8564-6120-49E8-A35E-920790E687B1}"/>
              </a:ext>
            </a:extLst>
          </p:cNvPr>
          <p:cNvSpPr txBox="1"/>
          <p:nvPr/>
        </p:nvSpPr>
        <p:spPr>
          <a:xfrm>
            <a:off x="0" y="875488"/>
            <a:ext cx="121919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b="1" dirty="0"/>
              <a:t>Allyl vinyl ether is converted into a </a:t>
            </a:r>
            <a:r>
              <a:rPr lang="en-US" sz="3000" b="1" dirty="0" err="1"/>
              <a:t>γ,δ</a:t>
            </a:r>
            <a:r>
              <a:rPr lang="en-US" sz="3000" b="1" dirty="0"/>
              <a:t>-unsaturated carbonyl compound with the input of heat or a Lewis acid.</a:t>
            </a:r>
            <a:endParaRPr lang="en-US" sz="3000" b="1" dirty="0">
              <a:solidFill>
                <a:srgbClr val="F7D7D5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B8E940-CDBD-4F20-8560-3B5B05F01C44}"/>
              </a:ext>
            </a:extLst>
          </p:cNvPr>
          <p:cNvSpPr txBox="1"/>
          <p:nvPr/>
        </p:nvSpPr>
        <p:spPr>
          <a:xfrm>
            <a:off x="618978" y="167602"/>
            <a:ext cx="100502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000" b="1" i="0" u="sng" dirty="0">
                <a:solidFill>
                  <a:srgbClr val="FFFF00"/>
                </a:solidFill>
                <a:effectLst/>
              </a:rPr>
              <a:t>Applications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8BDBA6-B80F-431D-B214-6B6B52ED3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78" y="2108498"/>
            <a:ext cx="9109638" cy="304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1936</TotalTime>
  <Words>293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Algerian</vt:lpstr>
      <vt:lpstr>Arial</vt:lpstr>
      <vt:lpstr>Calisto MT</vt:lpstr>
      <vt:lpstr>Corbel</vt:lpstr>
      <vt:lpstr>Wingdings</vt:lpstr>
      <vt:lpstr>Wingdings 2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Rearrangement reaction </dc:title>
  <dc:creator>Ronak Patel</dc:creator>
  <cp:lastModifiedBy>Viral Patel</cp:lastModifiedBy>
  <cp:revision>62</cp:revision>
  <dcterms:created xsi:type="dcterms:W3CDTF">2021-06-05T09:10:59Z</dcterms:created>
  <dcterms:modified xsi:type="dcterms:W3CDTF">2021-06-14T16:20:03Z</dcterms:modified>
</cp:coreProperties>
</file>